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5"/>
  </p:sldMasterIdLst>
  <p:notesMasterIdLst>
    <p:notesMasterId r:id="rId10"/>
  </p:notesMasterIdLst>
  <p:handoutMasterIdLst>
    <p:handoutMasterId r:id="rId11"/>
  </p:handoutMasterIdLst>
  <p:sldIdLst>
    <p:sldId id="2147469057" r:id="rId6"/>
    <p:sldId id="2147469053" r:id="rId7"/>
    <p:sldId id="2147469055" r:id="rId8"/>
    <p:sldId id="2147469056" r:id="rId9"/>
  </p:sldIdLst>
  <p:sldSz cx="12192000" cy="6858000"/>
  <p:notesSz cx="6889750" cy="10021888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47" userDrawn="1">
          <p15:clr>
            <a:srgbClr val="A4A3A4"/>
          </p15:clr>
        </p15:guide>
        <p15:guide id="2" orient="horz" pos="3929" userDrawn="1">
          <p15:clr>
            <a:srgbClr val="A4A3A4"/>
          </p15:clr>
        </p15:guide>
        <p15:guide id="3" orient="horz" pos="2432" userDrawn="1">
          <p15:clr>
            <a:srgbClr val="A4A3A4"/>
          </p15:clr>
        </p15:guide>
        <p15:guide id="5" orient="horz" pos="1207" userDrawn="1">
          <p15:clr>
            <a:srgbClr val="A4A3A4"/>
          </p15:clr>
        </p15:guide>
        <p15:guide id="6" pos="5269" userDrawn="1">
          <p15:clr>
            <a:srgbClr val="A4A3A4"/>
          </p15:clr>
        </p15:guide>
        <p15:guide id="7" pos="3727" userDrawn="1">
          <p15:clr>
            <a:srgbClr val="A4A3A4"/>
          </p15:clr>
        </p15:guide>
        <p15:guide id="8" pos="7333" userDrawn="1">
          <p15:clr>
            <a:srgbClr val="A4A3A4"/>
          </p15:clr>
        </p15:guide>
        <p15:guide id="9" orient="horz" pos="5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F5A00C-97A0-CF95-556A-ABE7916954D5}" name="Honor Morris" initials="HM" userId="S::Honor.Morris@heliosmedcomms.com::66df3a78-8f32-46eb-bfcd-f8669267c199" providerId="AD"/>
  <p188:author id="{91A4F710-BC45-F5C0-D34C-251DD1B882E7}" name="Laura Griffin" initials="LG" userId="Laura Griffin" providerId="None"/>
  <p188:author id="{AFC96044-A434-516D-F979-69BEFB919CAC}" name="Helios Med Comms" initials="HM" userId="Helios Med Comms" providerId="None"/>
  <p188:author id="{46B47A55-CE44-287D-D95F-AA21761650D1}" name="Charlie Ellis" initials="CE" userId="S::charlie.ellis@heliosmedcomms.com::ea4a748e-1b25-4c41-b05e-a40f1e74b2bf" providerId="AD"/>
  <p188:author id="{EF009659-A5AA-90BB-3B41-5DD878ACFACE}" name="Sarah Francis" initials="SF" userId="S::sarah.francis@heliosglobalgroup.com::72226a93-4c54-4153-9ae8-693210368c43" providerId="AD"/>
  <p188:author id="{9E38F773-4569-0E0F-8F5A-8FEB471B2B9A}" name="Maria Allen-Davies" initials="MAD" userId="Maria Allen-Davies" providerId="None"/>
  <p188:author id="{FFE47EE6-A2F0-13A5-8EE8-3661DB1849A6}" name="Medical Writer" initials="NJ" userId="Medical Writer" providerId="None"/>
  <p188:author id="{AD2393F5-142F-FF89-7F91-561FDDC777C5}" name="Sarah Francis" initials="SF" userId="S::Sarah.Francis@heliosmedcomms.com::72226a93-4c54-4153-9ae8-693210368c4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Ambrose" initials="CA" lastIdx="92" clrIdx="0"/>
  <p:cmAuthor id="2" name="Amelia Markey" initials="AM" lastIdx="973" clrIdx="1"/>
  <p:cmAuthor id="3" name="Reeh, Katie" initials="RK" lastIdx="185" clrIdx="2">
    <p:extLst>
      <p:ext uri="{19B8F6BF-5375-455C-9EA6-DF929625EA0E}">
        <p15:presenceInfo xmlns:p15="http://schemas.microsoft.com/office/powerpoint/2012/main" userId="S::kgsf545@astrazeneca.net::385f2ef4-d843-40dc-94d5-6e35fc7cefe9" providerId="AD"/>
      </p:ext>
    </p:extLst>
  </p:cmAuthor>
  <p:cmAuthor id="4" name="Cook, Bill" initials="CB" lastIdx="10" clrIdx="3">
    <p:extLst>
      <p:ext uri="{19B8F6BF-5375-455C-9EA6-DF929625EA0E}">
        <p15:presenceInfo xmlns:p15="http://schemas.microsoft.com/office/powerpoint/2012/main" userId="S::kmvk277@astrazeneca.net::90fcce4b-ce2e-4a9f-a684-5e79c05005fa" providerId="AD"/>
      </p:ext>
    </p:extLst>
  </p:cmAuthor>
  <p:cmAuthor id="5" name="Swisher, Sean" initials="SS" lastIdx="31" clrIdx="4">
    <p:extLst>
      <p:ext uri="{19B8F6BF-5375-455C-9EA6-DF929625EA0E}">
        <p15:presenceInfo xmlns:p15="http://schemas.microsoft.com/office/powerpoint/2012/main" userId="S::khtm690@astrazeneca.net::fc6f75e2-fb34-4e09-a22f-c51dabffbf6b" providerId="AD"/>
      </p:ext>
    </p:extLst>
  </p:cmAuthor>
  <p:cmAuthor id="6" name="Ambrose, Chris" initials="AC" lastIdx="406" clrIdx="5">
    <p:extLst>
      <p:ext uri="{19B8F6BF-5375-455C-9EA6-DF929625EA0E}">
        <p15:presenceInfo xmlns:p15="http://schemas.microsoft.com/office/powerpoint/2012/main" userId="S::kxhk884@astrazeneca.net::cd141719-a5a2-4007-b855-1b42386bf0e1" providerId="AD"/>
      </p:ext>
    </p:extLst>
  </p:cmAuthor>
  <p:cmAuthor id="7" name="Shradha Chandarana" initials="SC" lastIdx="5" clrIdx="6"/>
  <p:cmAuthor id="8" name="Bauer, Jillian" initials="BJ" lastIdx="26" clrIdx="7">
    <p:extLst>
      <p:ext uri="{19B8F6BF-5375-455C-9EA6-DF929625EA0E}">
        <p15:presenceInfo xmlns:p15="http://schemas.microsoft.com/office/powerpoint/2012/main" userId="S-1-5-21-379614923-3435630508-3781305282-429957" providerId="AD"/>
      </p:ext>
    </p:extLst>
  </p:cmAuthor>
  <p:cmAuthor id="9" name="Jillian Bauer" initials="JB" lastIdx="5" clrIdx="8"/>
  <p:cmAuthor id="10" name="Jo Oswald" initials="JO" lastIdx="194" clrIdx="9">
    <p:extLst>
      <p:ext uri="{19B8F6BF-5375-455C-9EA6-DF929625EA0E}">
        <p15:presenceInfo xmlns:p15="http://schemas.microsoft.com/office/powerpoint/2012/main" userId="S::jo.oswald@heliosmedcomms.com::2847ec0d-e73f-483c-a656-90ecf3588ee4" providerId="AD"/>
      </p:ext>
    </p:extLst>
  </p:cmAuthor>
  <p:cmAuthor id="11" name="Claire Shewbridge" initials="CS" lastIdx="23" clrIdx="10">
    <p:extLst>
      <p:ext uri="{19B8F6BF-5375-455C-9EA6-DF929625EA0E}">
        <p15:presenceInfo xmlns:p15="http://schemas.microsoft.com/office/powerpoint/2012/main" userId="S::claire.shewbridge@heliosmedcomms.com::cac26be7-42a9-49a5-bcfd-d2504fd5f0aa" providerId="AD"/>
      </p:ext>
    </p:extLst>
  </p:cmAuthor>
  <p:cmAuthor id="12" name="Boyea, Rob" initials="BR" lastIdx="92" clrIdx="11">
    <p:extLst>
      <p:ext uri="{19B8F6BF-5375-455C-9EA6-DF929625EA0E}">
        <p15:presenceInfo xmlns:p15="http://schemas.microsoft.com/office/powerpoint/2012/main" userId="S::kbtx661@astrazeneca.net::e9a7db28-0563-469a-a390-f4b55e02f3a4" providerId="AD"/>
      </p:ext>
    </p:extLst>
  </p:cmAuthor>
  <p:cmAuthor id="13" name="Bauer, Jillian" initials="BJ [2]" lastIdx="85" clrIdx="12">
    <p:extLst>
      <p:ext uri="{19B8F6BF-5375-455C-9EA6-DF929625EA0E}">
        <p15:presenceInfo xmlns:p15="http://schemas.microsoft.com/office/powerpoint/2012/main" userId="S::jillianc@amgen.com::f45b6719-443e-4e3c-9163-64242a044647" providerId="AD"/>
      </p:ext>
    </p:extLst>
  </p:cmAuthor>
  <p:cmAuthor id="14" name="Maria Davies" initials="MD" lastIdx="170" clrIdx="13">
    <p:extLst>
      <p:ext uri="{19B8F6BF-5375-455C-9EA6-DF929625EA0E}">
        <p15:presenceInfo xmlns:p15="http://schemas.microsoft.com/office/powerpoint/2012/main" userId="S::maria.davies@heliosmedcomms.com::ff213a43-e8a6-432b-b255-49b45503ab19" providerId="AD"/>
      </p:ext>
    </p:extLst>
  </p:cmAuthor>
  <p:cmAuthor id="15" name="Karen Smith" initials="KS" lastIdx="1" clrIdx="14">
    <p:extLst>
      <p:ext uri="{19B8F6BF-5375-455C-9EA6-DF929625EA0E}">
        <p15:presenceInfo xmlns:p15="http://schemas.microsoft.com/office/powerpoint/2012/main" userId="S::karen.smith@heliosmedcomms.com::674fbaca-8204-4c14-a783-bec32124c23c" providerId="AD"/>
      </p:ext>
    </p:extLst>
  </p:cmAuthor>
  <p:cmAuthor id="16" name="Camille Bonomelli" initials="CB" lastIdx="5" clrIdx="15">
    <p:extLst>
      <p:ext uri="{19B8F6BF-5375-455C-9EA6-DF929625EA0E}">
        <p15:presenceInfo xmlns:p15="http://schemas.microsoft.com/office/powerpoint/2012/main" userId="Camille Bonomelli" providerId="None"/>
      </p:ext>
    </p:extLst>
  </p:cmAuthor>
  <p:cmAuthor id="17" name="Victoria Stone" initials="VS" lastIdx="45" clrIdx="16">
    <p:extLst>
      <p:ext uri="{19B8F6BF-5375-455C-9EA6-DF929625EA0E}">
        <p15:presenceInfo xmlns:p15="http://schemas.microsoft.com/office/powerpoint/2012/main" userId="Victoria Stone" providerId="None"/>
      </p:ext>
    </p:extLst>
  </p:cmAuthor>
  <p:cmAuthor id="18" name="Katie Chruszcz" initials="KC" lastIdx="4" clrIdx="17">
    <p:extLst>
      <p:ext uri="{19B8F6BF-5375-455C-9EA6-DF929625EA0E}">
        <p15:presenceInfo xmlns:p15="http://schemas.microsoft.com/office/powerpoint/2012/main" userId="S::katie.chruszcz@heliosmedcomms.com::32f1d5b1-1b9c-404f-84ff-76899ac2a009" providerId="AD"/>
      </p:ext>
    </p:extLst>
  </p:cmAuthor>
  <p:cmAuthor id="19" name="Karl Gledhill" initials="KG" lastIdx="6" clrIdx="18">
    <p:extLst>
      <p:ext uri="{19B8F6BF-5375-455C-9EA6-DF929625EA0E}">
        <p15:presenceInfo xmlns:p15="http://schemas.microsoft.com/office/powerpoint/2012/main" userId="S::Karl.gledhill@heliosmedcomms.com::84d6fe24-fb66-4625-bf5d-457e76cfab9f" providerId="AD"/>
      </p:ext>
    </p:extLst>
  </p:cmAuthor>
  <p:cmAuthor id="20" name="Bethany Broughton" initials="BB" lastIdx="48" clrIdx="19">
    <p:extLst>
      <p:ext uri="{19B8F6BF-5375-455C-9EA6-DF929625EA0E}">
        <p15:presenceInfo xmlns:p15="http://schemas.microsoft.com/office/powerpoint/2012/main" userId="S::bethany.broughton@heliosmedcomms.com::c940cebe-c760-4a12-8cf8-27f7f57d0429" providerId="AD"/>
      </p:ext>
    </p:extLst>
  </p:cmAuthor>
  <p:cmAuthor id="21" name="Laura Griffin" initials="LG" lastIdx="79" clrIdx="20">
    <p:extLst>
      <p:ext uri="{19B8F6BF-5375-455C-9EA6-DF929625EA0E}">
        <p15:presenceInfo xmlns:p15="http://schemas.microsoft.com/office/powerpoint/2012/main" userId="S::Laura.Griffin@heliosmedcomms.com::dcb46a6c-0076-4c62-8396-c452d47384cd" providerId="AD"/>
      </p:ext>
    </p:extLst>
  </p:cmAuthor>
  <p:cmAuthor id="22" name="Claire Shewbridge" initials="CS [2]" lastIdx="7" clrIdx="21">
    <p:extLst>
      <p:ext uri="{19B8F6BF-5375-455C-9EA6-DF929625EA0E}">
        <p15:presenceInfo xmlns:p15="http://schemas.microsoft.com/office/powerpoint/2012/main" userId="Claire Shewbridge" providerId="None"/>
      </p:ext>
    </p:extLst>
  </p:cmAuthor>
  <p:cmAuthor id="23" name="Maria Allen-Davies" initials="MAD" lastIdx="84" clrIdx="22">
    <p:extLst>
      <p:ext uri="{19B8F6BF-5375-455C-9EA6-DF929625EA0E}">
        <p15:presenceInfo xmlns:p15="http://schemas.microsoft.com/office/powerpoint/2012/main" userId="Maria Allen-Davies" providerId="None"/>
      </p:ext>
    </p:extLst>
  </p:cmAuthor>
  <p:cmAuthor id="24" name="Beth Broughton" initials="BB" lastIdx="6" clrIdx="23">
    <p:extLst>
      <p:ext uri="{19B8F6BF-5375-455C-9EA6-DF929625EA0E}">
        <p15:presenceInfo xmlns:p15="http://schemas.microsoft.com/office/powerpoint/2012/main" userId="Beth Broughton" providerId="None"/>
      </p:ext>
    </p:extLst>
  </p:cmAuthor>
  <p:cmAuthor id="25" name="Laura Griffin" initials="LG [2]" lastIdx="8" clrIdx="24">
    <p:extLst>
      <p:ext uri="{19B8F6BF-5375-455C-9EA6-DF929625EA0E}">
        <p15:presenceInfo xmlns:p15="http://schemas.microsoft.com/office/powerpoint/2012/main" userId="Laura Griff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0B35"/>
    <a:srgbClr val="656665"/>
    <a:srgbClr val="570995"/>
    <a:srgbClr val="F35FAC"/>
    <a:srgbClr val="28ABE1"/>
    <a:srgbClr val="EDD7FD"/>
    <a:srgbClr val="D8CCD0"/>
    <a:srgbClr val="000000"/>
    <a:srgbClr val="F2F2F2"/>
    <a:srgbClr val="192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11" autoAdjust="0"/>
    <p:restoredTop sz="93557" autoAdjust="0"/>
  </p:normalViewPr>
  <p:slideViewPr>
    <p:cSldViewPr snapToGrid="0">
      <p:cViewPr varScale="1">
        <p:scale>
          <a:sx n="106" d="100"/>
          <a:sy n="106" d="100"/>
        </p:scale>
        <p:origin x="954" y="72"/>
      </p:cViewPr>
      <p:guideLst>
        <p:guide pos="347"/>
        <p:guide orient="horz" pos="3929"/>
        <p:guide orient="horz" pos="2432"/>
        <p:guide orient="horz" pos="1207"/>
        <p:guide pos="5269"/>
        <p:guide pos="3727"/>
        <p:guide pos="7333"/>
        <p:guide orient="horz" pos="55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4" d="100"/>
          <a:sy n="44" d="100"/>
        </p:scale>
        <p:origin x="2840" y="60"/>
      </p:cViewPr>
      <p:guideLst>
        <p:guide orient="horz" pos="3157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Griffin" userId="dcb46a6c-0076-4c62-8396-c452d47384cd" providerId="ADAL" clId="{DFD2B6A3-3E34-4B9F-9093-E93E115BBAEC}"/>
    <pc:docChg chg="modSld">
      <pc:chgData name="Laura Griffin" userId="dcb46a6c-0076-4c62-8396-c452d47384cd" providerId="ADAL" clId="{DFD2B6A3-3E34-4B9F-9093-E93E115BBAEC}" dt="2023-10-04T15:06:54.208" v="176" actId="207"/>
      <pc:docMkLst>
        <pc:docMk/>
      </pc:docMkLst>
      <pc:sldChg chg="modSp mod">
        <pc:chgData name="Laura Griffin" userId="dcb46a6c-0076-4c62-8396-c452d47384cd" providerId="ADAL" clId="{DFD2B6A3-3E34-4B9F-9093-E93E115BBAEC}" dt="2023-10-04T15:06:54.208" v="176" actId="207"/>
        <pc:sldMkLst>
          <pc:docMk/>
          <pc:sldMk cId="2262702166" sldId="2147469055"/>
        </pc:sldMkLst>
        <pc:spChg chg="mod">
          <ac:chgData name="Laura Griffin" userId="dcb46a6c-0076-4c62-8396-c452d47384cd" providerId="ADAL" clId="{DFD2B6A3-3E34-4B9F-9093-E93E115BBAEC}" dt="2023-10-04T15:04:29.697" v="98" actId="6549"/>
          <ac:spMkLst>
            <pc:docMk/>
            <pc:sldMk cId="2262702166" sldId="2147469055"/>
            <ac:spMk id="5" creationId="{575CAE0B-3149-4473-EEDF-FA742112118C}"/>
          </ac:spMkLst>
        </pc:spChg>
        <pc:spChg chg="mod">
          <ac:chgData name="Laura Griffin" userId="dcb46a6c-0076-4c62-8396-c452d47384cd" providerId="ADAL" clId="{DFD2B6A3-3E34-4B9F-9093-E93E115BBAEC}" dt="2023-10-04T15:04:38.705" v="100" actId="20577"/>
          <ac:spMkLst>
            <pc:docMk/>
            <pc:sldMk cId="2262702166" sldId="2147469055"/>
            <ac:spMk id="6" creationId="{BCCFC8B0-1918-215B-51A9-B66DE5D13A17}"/>
          </ac:spMkLst>
        </pc:spChg>
        <pc:spChg chg="mod">
          <ac:chgData name="Laura Griffin" userId="dcb46a6c-0076-4c62-8396-c452d47384cd" providerId="ADAL" clId="{DFD2B6A3-3E34-4B9F-9093-E93E115BBAEC}" dt="2023-10-04T15:06:54.208" v="176" actId="207"/>
          <ac:spMkLst>
            <pc:docMk/>
            <pc:sldMk cId="2262702166" sldId="2147469055"/>
            <ac:spMk id="7" creationId="{6540C13F-6D63-327D-B72B-9666EB95E9A0}"/>
          </ac:spMkLst>
        </pc:spChg>
        <pc:spChg chg="mod">
          <ac:chgData name="Laura Griffin" userId="dcb46a6c-0076-4c62-8396-c452d47384cd" providerId="ADAL" clId="{DFD2B6A3-3E34-4B9F-9093-E93E115BBAEC}" dt="2023-10-04T15:05:41.473" v="143" actId="20577"/>
          <ac:spMkLst>
            <pc:docMk/>
            <pc:sldMk cId="2262702166" sldId="2147469055"/>
            <ac:spMk id="17" creationId="{314BADF5-0EEE-7210-A21B-E33E9060B2E7}"/>
          </ac:spMkLst>
        </pc:spChg>
        <pc:spChg chg="mod">
          <ac:chgData name="Laura Griffin" userId="dcb46a6c-0076-4c62-8396-c452d47384cd" providerId="ADAL" clId="{DFD2B6A3-3E34-4B9F-9093-E93E115BBAEC}" dt="2023-10-04T15:05:44.626" v="145" actId="20577"/>
          <ac:spMkLst>
            <pc:docMk/>
            <pc:sldMk cId="2262702166" sldId="2147469055"/>
            <ac:spMk id="18" creationId="{2CF86355-0482-DA84-214F-004976BA361E}"/>
          </ac:spMkLst>
        </pc:spChg>
      </pc:sldChg>
      <pc:sldChg chg="modSp mod">
        <pc:chgData name="Laura Griffin" userId="dcb46a6c-0076-4c62-8396-c452d47384cd" providerId="ADAL" clId="{DFD2B6A3-3E34-4B9F-9093-E93E115BBAEC}" dt="2023-10-04T12:31:19.768" v="0" actId="58"/>
        <pc:sldMkLst>
          <pc:docMk/>
          <pc:sldMk cId="48540565" sldId="2147469056"/>
        </pc:sldMkLst>
        <pc:spChg chg="mod">
          <ac:chgData name="Laura Griffin" userId="dcb46a6c-0076-4c62-8396-c452d47384cd" providerId="ADAL" clId="{DFD2B6A3-3E34-4B9F-9093-E93E115BBAEC}" dt="2023-10-04T12:31:19.768" v="0" actId="58"/>
          <ac:spMkLst>
            <pc:docMk/>
            <pc:sldMk cId="48540565" sldId="2147469056"/>
            <ac:spMk id="17" creationId="{1B88DB95-B85E-56B5-A8F9-EC427D69DB2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7820F313-442B-4592-8D61-1BBD85CB607E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6889750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4E24877B-247C-4CDB-B827-9729DC6464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6582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3892104" y="876915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-3892104" y="8019251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58087141-04D6-47C7-9B30-CFBA82E50253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250825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44488" y="3883481"/>
            <a:ext cx="6239051" cy="5603906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6889750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lang="en-US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406259" y="9519055"/>
            <a:ext cx="481897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100"/>
            </a:lvl1pPr>
          </a:lstStyle>
          <a:p>
            <a:fld id="{50487F27-F4AC-478C-A07B-A71CA0B862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8975" y="9504126"/>
            <a:ext cx="5519595" cy="472255"/>
          </a:xfrm>
          <a:prstGeom prst="rect">
            <a:avLst/>
          </a:prstGeom>
          <a:noFill/>
        </p:spPr>
        <p:txBody>
          <a:bodyPr wrap="square" lIns="96634" tIns="48317" rIns="96634" bIns="48317" rtlCol="0">
            <a:spAutoFit/>
          </a:bodyPr>
          <a:lstStyle/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Speaker notes are for internal use only </a:t>
            </a:r>
            <a:br>
              <a:rPr lang="en-US" sz="1200" b="1" dirty="0">
                <a:latin typeface="Arial" pitchFamily="34" charset="0"/>
                <a:cs typeface="Arial" pitchFamily="34" charset="0"/>
              </a:rPr>
            </a:br>
            <a:r>
              <a:rPr lang="en-US" sz="1200" b="1" dirty="0">
                <a:latin typeface="Arial" pitchFamily="34" charset="0"/>
                <a:cs typeface="Arial" pitchFamily="34" charset="0"/>
              </a:rPr>
              <a:t>and are not to be shown or disseminated outside of AstraZeneca.</a:t>
            </a:r>
          </a:p>
        </p:txBody>
      </p:sp>
    </p:spTree>
    <p:extLst>
      <p:ext uri="{BB962C8B-B14F-4D97-AF65-F5344CB8AC3E}">
        <p14:creationId xmlns:p14="http://schemas.microsoft.com/office/powerpoint/2010/main" val="48568125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71450" indent="-171450" algn="l" defTabSz="914400" rtl="0" eaLnBrk="1" latinLnBrk="0" hangingPunct="1">
      <a:spcBef>
        <a:spcPts val="1000"/>
      </a:spcBef>
      <a:buClr>
        <a:schemeClr val="accent1"/>
      </a:buClr>
      <a:buSzPct val="100000"/>
      <a:buFont typeface="Arial" panose="020B0604020202020204" pitchFamily="34" charset="0"/>
      <a:buChar char="•"/>
      <a:defRPr sz="1000" b="0" kern="1200">
        <a:solidFill>
          <a:schemeClr val="tx1"/>
        </a:solidFill>
        <a:latin typeface="+mn-lt"/>
        <a:ea typeface="+mn-ea"/>
        <a:cs typeface="+mn-cs"/>
      </a:defRPr>
    </a:lvl1pPr>
    <a:lvl2pPr marL="171450" indent="-171450" algn="l" defTabSz="914400" rtl="0" eaLnBrk="1" latinLnBrk="0" hangingPunct="1">
      <a:lnSpc>
        <a:spcPct val="90000"/>
      </a:lnSpc>
      <a:spcBef>
        <a:spcPts val="400"/>
      </a:spcBef>
      <a:buClr>
        <a:schemeClr val="accent1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400050" indent="-171450" algn="l" defTabSz="914400" rtl="0" eaLnBrk="1" latinLnBrk="0" hangingPunct="1">
      <a:lnSpc>
        <a:spcPct val="90000"/>
      </a:lnSpc>
      <a:spcBef>
        <a:spcPts val="400"/>
      </a:spcBef>
      <a:buClr>
        <a:schemeClr val="accent1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628650" indent="-171450" algn="l" defTabSz="914400" rtl="0" eaLnBrk="1" latinLnBrk="0" hangingPunct="1">
      <a:lnSpc>
        <a:spcPct val="90000"/>
      </a:lnSpc>
      <a:spcBef>
        <a:spcPts val="400"/>
      </a:spcBef>
      <a:buClr>
        <a:schemeClr val="accent1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857250" indent="-171450" algn="l" defTabSz="914400" rtl="0" eaLnBrk="1" latinLnBrk="0" hangingPunct="1">
      <a:spcBef>
        <a:spcPts val="400"/>
      </a:spcBef>
      <a:buClr>
        <a:schemeClr val="accent1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pos="2170" userDrawn="1">
          <p15:clr>
            <a:srgbClr val="F26B43"/>
          </p15:clr>
        </p15:guide>
        <p15:guide id="2" orient="horz" pos="2446" userDrawn="1">
          <p15:clr>
            <a:srgbClr val="F26B43"/>
          </p15:clr>
        </p15:guide>
        <p15:guide id="3" orient="horz" pos="158" userDrawn="1">
          <p15:clr>
            <a:srgbClr val="F26B43"/>
          </p15:clr>
        </p15:guide>
        <p15:guide id="4" pos="217" userDrawn="1">
          <p15:clr>
            <a:srgbClr val="F26B43"/>
          </p15:clr>
        </p15:guide>
        <p15:guide id="5" pos="4147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87F27-F4AC-478C-A07B-A71CA0B8625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56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87F27-F4AC-478C-A07B-A71CA0B8625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14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87F27-F4AC-478C-A07B-A71CA0B8625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29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87F27-F4AC-478C-A07B-A71CA0B8625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100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, rectangle&#10;&#10;Description automatically generated">
            <a:extLst>
              <a:ext uri="{FF2B5EF4-FFF2-40B4-BE49-F238E27FC236}">
                <a16:creationId xmlns:a16="http://schemas.microsoft.com/office/drawing/2014/main" id="{0A33316F-B1D5-114A-BEC0-14F0E4D0E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4800" cy="6865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366448-9A2D-6E4B-9F8A-769DE0B74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892" t="50777" r="34380"/>
          <a:stretch/>
        </p:blipFill>
        <p:spPr>
          <a:xfrm>
            <a:off x="1" y="0"/>
            <a:ext cx="12192000" cy="3992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9087D1D-B2D6-D44A-900D-872BD4C324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br>
              <a:rPr lang="en-US"/>
            </a:br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  <a:endParaRPr lang="en-GB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85BB56C-E7A2-1545-B6B6-4C9C64D102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9528B1-EF8B-074A-A297-A83026E04D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9200" y="5405896"/>
            <a:ext cx="3756215" cy="14256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B34DF1-84BC-413D-8901-57B0C9CA5E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CA5CD1-B1E1-E709-C5D1-0B0C723CA18B}"/>
              </a:ext>
            </a:extLst>
          </p:cNvPr>
          <p:cNvSpPr txBox="1"/>
          <p:nvPr userDrawn="1"/>
        </p:nvSpPr>
        <p:spPr>
          <a:xfrm>
            <a:off x="466724" y="6667928"/>
            <a:ext cx="108862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bg1"/>
                </a:solidFill>
              </a:rPr>
              <a:t>Veeva ID: GB-48311</a:t>
            </a:r>
            <a:r>
              <a:rPr lang="en-GB" sz="900" dirty="0">
                <a:solidFill>
                  <a:schemeClr val="bg1"/>
                </a:solidFill>
              </a:rPr>
              <a:t>; date of preparation: September 2023. © 2023 AstraZeneca. All Rights Reserved. This information is intended for healthcare professionals only. EpiCentral is sponsored and developed by AstraZeneca. 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1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F9C8A500-4B81-7B48-A31E-8B8957A3E2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F7CA3F-1067-F24A-AC49-D34BAF0EEC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BD62869-30B7-9B4F-8192-18507D9EB5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69200" y="5407200"/>
            <a:ext cx="3756218" cy="142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6CCC59-4C24-6A48-9D5A-52104DDB4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3072" t="50777" r="33463"/>
          <a:stretch/>
        </p:blipFill>
        <p:spPr>
          <a:xfrm>
            <a:off x="0" y="0"/>
            <a:ext cx="12192000" cy="3992400"/>
          </a:xfrm>
          <a:prstGeom prst="rect">
            <a:avLst/>
          </a:prstGeom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426A2-D813-4668-B846-DD006E76DE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28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BECC1AF-2988-4AB4-93E1-CF5B1CE82B4A}"/>
              </a:ext>
            </a:extLst>
          </p:cNvPr>
          <p:cNvSpPr/>
          <p:nvPr userDrawn="1"/>
        </p:nvSpPr>
        <p:spPr>
          <a:xfrm>
            <a:off x="11246400" y="6209041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5CC4F6-0757-4B3C-87C4-C2F950410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2960" t="41940" r="57633"/>
          <a:stretch/>
        </p:blipFill>
        <p:spPr>
          <a:xfrm rot="20836538" flipH="1">
            <a:off x="-798425" y="-1039782"/>
            <a:ext cx="11407289" cy="5977918"/>
          </a:xfrm>
          <a:custGeom>
            <a:avLst/>
            <a:gdLst>
              <a:gd name="connsiteX0" fmla="*/ 10057435 w 11407289"/>
              <a:gd name="connsiteY0" fmla="*/ 0 h 5977918"/>
              <a:gd name="connsiteX1" fmla="*/ 0 w 11407289"/>
              <a:gd name="connsiteY1" fmla="*/ 2271036 h 5977918"/>
              <a:gd name="connsiteX2" fmla="*/ 0 w 11407289"/>
              <a:gd name="connsiteY2" fmla="*/ 5977918 h 5977918"/>
              <a:gd name="connsiteX3" fmla="*/ 11407289 w 11407289"/>
              <a:gd name="connsiteY3" fmla="*/ 5977918 h 597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7289" h="5977918">
                <a:moveTo>
                  <a:pt x="10057435" y="0"/>
                </a:moveTo>
                <a:lnTo>
                  <a:pt x="0" y="2271036"/>
                </a:lnTo>
                <a:lnTo>
                  <a:pt x="0" y="5977918"/>
                </a:lnTo>
                <a:lnTo>
                  <a:pt x="11407289" y="5977918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7F21C2C-15A4-7F45-B0CB-86AEEB9C48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055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  <a:endParaRPr lang="en-GB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E22EDCA-5C28-E347-ACF4-79FD5EE05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05027B8-451C-0745-8CDE-BE69F40B16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C1C3BD2-E178-F345-B79F-1DD61424D982}"/>
              </a:ext>
            </a:extLst>
          </p:cNvPr>
          <p:cNvSpPr/>
          <p:nvPr userDrawn="1"/>
        </p:nvSpPr>
        <p:spPr>
          <a:xfrm>
            <a:off x="11659209" y="6116400"/>
            <a:ext cx="185282" cy="18528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88705B-688D-4BBE-AFA8-803C008BA5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97530E-185C-4015-9C90-EA4D9289A8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64400" y="6331441"/>
            <a:ext cx="432000" cy="2232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900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90CEEC2E-124A-4F43-BAB2-FA91BE5909C2}"/>
              </a:ext>
            </a:extLst>
          </p:cNvPr>
          <p:cNvSpPr/>
          <p:nvPr userDrawn="1"/>
        </p:nvSpPr>
        <p:spPr>
          <a:xfrm>
            <a:off x="11246400" y="6209041"/>
            <a:ext cx="468000" cy="46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0CAC459-CD5F-4270-8F31-936D75972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-1" t="38029" r="58511"/>
          <a:stretch/>
        </p:blipFill>
        <p:spPr>
          <a:xfrm rot="20820000" flipH="1">
            <a:off x="-850331" y="-1600212"/>
            <a:ext cx="12010007" cy="6380624"/>
          </a:xfrm>
          <a:custGeom>
            <a:avLst/>
            <a:gdLst>
              <a:gd name="connsiteX0" fmla="*/ 0 w 12010007"/>
              <a:gd name="connsiteY0" fmla="*/ 2944750 h 6380624"/>
              <a:gd name="connsiteX1" fmla="*/ 0 w 12010007"/>
              <a:gd name="connsiteY1" fmla="*/ 6380624 h 6380624"/>
              <a:gd name="connsiteX2" fmla="*/ 12010007 w 12010007"/>
              <a:gd name="connsiteY2" fmla="*/ 6380624 h 6380624"/>
              <a:gd name="connsiteX3" fmla="*/ 12010007 w 12010007"/>
              <a:gd name="connsiteY3" fmla="*/ 5755018 h 6380624"/>
              <a:gd name="connsiteX4" fmla="*/ 11893580 w 12010007"/>
              <a:gd name="connsiteY4" fmla="*/ 5781898 h 6380624"/>
              <a:gd name="connsiteX5" fmla="*/ 10669867 w 12010007"/>
              <a:gd name="connsiteY5" fmla="*/ 481418 h 6380624"/>
              <a:gd name="connsiteX6" fmla="*/ 0 w 12010007"/>
              <a:gd name="connsiteY6" fmla="*/ 0 h 6380624"/>
              <a:gd name="connsiteX7" fmla="*/ 0 w 12010007"/>
              <a:gd name="connsiteY7" fmla="*/ 193017 h 6380624"/>
              <a:gd name="connsiteX8" fmla="*/ 836047 w 12010007"/>
              <a:gd name="connsiteY8" fmla="*/ 0 h 638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0007" h="6380624">
                <a:moveTo>
                  <a:pt x="0" y="2944750"/>
                </a:moveTo>
                <a:lnTo>
                  <a:pt x="0" y="6380624"/>
                </a:lnTo>
                <a:lnTo>
                  <a:pt x="12010007" y="6380624"/>
                </a:lnTo>
                <a:lnTo>
                  <a:pt x="12010007" y="5755018"/>
                </a:lnTo>
                <a:lnTo>
                  <a:pt x="11893580" y="5781898"/>
                </a:lnTo>
                <a:lnTo>
                  <a:pt x="10669867" y="481418"/>
                </a:lnTo>
                <a:close/>
                <a:moveTo>
                  <a:pt x="0" y="0"/>
                </a:moveTo>
                <a:lnTo>
                  <a:pt x="0" y="193017"/>
                </a:lnTo>
                <a:lnTo>
                  <a:pt x="836047" y="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EEA461E-D8BF-5C4F-A437-9C7C874F9B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95BE32C-A41F-A240-843B-0AD0696F6938}"/>
              </a:ext>
            </a:extLst>
          </p:cNvPr>
          <p:cNvSpPr/>
          <p:nvPr userDrawn="1"/>
        </p:nvSpPr>
        <p:spPr>
          <a:xfrm>
            <a:off x="11659209" y="6116400"/>
            <a:ext cx="185282" cy="18528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0B13B9-CAF2-4EC9-A8F3-F68487F92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200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3A914C4-D3BA-45F7-9461-428FDE0928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9F15BE-4C55-4B27-97B4-2BDB6EB08C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7CB13-19E5-4C77-B31A-083A9D11C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64400" y="6331441"/>
            <a:ext cx="432000" cy="2232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704915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E0E6-DC75-4B44-AE36-90944DF9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AEFFC-91EA-4EA6-9D8A-02E7CDB26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DCCFF21-3FE0-4813-A466-2801008A81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10648950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3BDA27-50FE-6AC2-0EED-BB334467E369}"/>
              </a:ext>
            </a:extLst>
          </p:cNvPr>
          <p:cNvSpPr txBox="1"/>
          <p:nvPr userDrawn="1"/>
        </p:nvSpPr>
        <p:spPr>
          <a:xfrm>
            <a:off x="466724" y="6667928"/>
            <a:ext cx="108862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Veeva ID: GB-48311</a:t>
            </a:r>
            <a:r>
              <a:rPr lang="en-GB" sz="900" dirty="0">
                <a:solidFill>
                  <a:schemeClr val="tx1">
                    <a:lumMod val="50000"/>
                  </a:schemeClr>
                </a:solidFill>
              </a:rPr>
              <a:t>; date of preparation: September 2023. © 2023 AstraZeneca. All Rights Reserved. This information is intended for healthcare professionals only. EpiCentral is sponsored and developed by AstraZeneca. </a:t>
            </a:r>
            <a:endParaRPr lang="en-US" sz="9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882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E7CD-F305-43E9-86B0-12355525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48EA7-F68C-47EF-BEC4-187C77088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282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AFFAC-B44A-4106-AB5E-D7FEA6836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3482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2742F-FE91-4920-B471-B84AE2575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4400" y="6331998"/>
            <a:ext cx="432000" cy="222086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AC87096-F260-406A-9CB5-46FC0F806F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10648950" cy="44388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100" dirty="0"/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B311E6-DF8E-9161-B7F3-EAEBA289E773}"/>
              </a:ext>
            </a:extLst>
          </p:cNvPr>
          <p:cNvSpPr txBox="1"/>
          <p:nvPr userDrawn="1"/>
        </p:nvSpPr>
        <p:spPr>
          <a:xfrm>
            <a:off x="466724" y="6667928"/>
            <a:ext cx="108862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Veeva ID: GB-48311</a:t>
            </a:r>
            <a:r>
              <a:rPr lang="en-GB" sz="900" dirty="0">
                <a:solidFill>
                  <a:schemeClr val="tx1">
                    <a:lumMod val="50000"/>
                  </a:schemeClr>
                </a:solidFill>
              </a:rPr>
              <a:t>; date of preparation: September 2023. © 2023 AstraZeneca. All Rights Reserved. This information is intended for healthcare professionals only. EpiCentral is sponsored and developed by AstraZeneca. </a:t>
            </a:r>
            <a:endParaRPr lang="en-US" sz="9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1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106F4-133B-44D2-AA79-8FBAC23B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B3700-D5D0-420F-B1E0-32686E1D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4400" y="6331998"/>
            <a:ext cx="432000" cy="222086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B07320A4-EB7E-45EC-95A1-3FF279231A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10648950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7516C4-437E-0392-5DA5-61954FEF06B6}"/>
              </a:ext>
            </a:extLst>
          </p:cNvPr>
          <p:cNvSpPr txBox="1"/>
          <p:nvPr userDrawn="1"/>
        </p:nvSpPr>
        <p:spPr>
          <a:xfrm>
            <a:off x="466724" y="6667928"/>
            <a:ext cx="108862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Veeva ID: GB-48311</a:t>
            </a:r>
            <a:r>
              <a:rPr lang="en-GB" sz="900" dirty="0">
                <a:solidFill>
                  <a:schemeClr val="tx1">
                    <a:lumMod val="50000"/>
                  </a:schemeClr>
                </a:solidFill>
              </a:rPr>
              <a:t>; date of preparation: September 2023. © 2023 AstraZeneca. All Rights Reserved. This information is intended for healthcare professionals only. EpiCentral is sponsored and developed by AstraZeneca. </a:t>
            </a:r>
            <a:endParaRPr lang="en-US" sz="9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7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B33BC-1427-482B-92FA-142499FF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4400" y="6331998"/>
            <a:ext cx="432000" cy="222086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5475F3-7DBF-484D-A716-C31CE98B4A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10648950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607EC0-5423-2D34-77BF-4FBFA6B02A40}"/>
              </a:ext>
            </a:extLst>
          </p:cNvPr>
          <p:cNvSpPr txBox="1"/>
          <p:nvPr userDrawn="1"/>
        </p:nvSpPr>
        <p:spPr>
          <a:xfrm>
            <a:off x="466724" y="6667928"/>
            <a:ext cx="108862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Veeva ID: GB-48311</a:t>
            </a:r>
            <a:r>
              <a:rPr lang="en-GB" sz="900" dirty="0">
                <a:solidFill>
                  <a:schemeClr val="tx1">
                    <a:lumMod val="50000"/>
                  </a:schemeClr>
                </a:solidFill>
              </a:rPr>
              <a:t>; date of preparation: September 2023. © 2023 AstraZeneca. All Rights Reserved. This information is intended for healthcare professionals only. EpiCentral is sponsored and developed by AstraZeneca. </a:t>
            </a:r>
            <a:endParaRPr lang="en-US" sz="9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44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svg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sv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hape, rectangle&#10;&#10;Description automatically generated">
            <a:extLst>
              <a:ext uri="{FF2B5EF4-FFF2-40B4-BE49-F238E27FC236}">
                <a16:creationId xmlns:a16="http://schemas.microsoft.com/office/drawing/2014/main" id="{A3A3EF61-82F0-4FC3-AA94-9B4DC9F8950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1999" cy="114112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A2AE35B-3713-4E04-BD23-89F85FEA045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23200" y="100800"/>
            <a:ext cx="2741277" cy="1040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70CB6ED-94F4-43D5-A7E6-1775F1190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10000"/>
          </a:blip>
          <a:srcRect l="59157" t="44809"/>
          <a:stretch/>
        </p:blipFill>
        <p:spPr>
          <a:xfrm>
            <a:off x="-1" y="0"/>
            <a:ext cx="7097485" cy="3411301"/>
          </a:xfrm>
          <a:prstGeom prst="rect">
            <a:avLst/>
          </a:prstGeom>
          <a:effectLst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FCBA9-E3AE-429C-BF56-B86D80AA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282" y="1404000"/>
            <a:ext cx="11095200" cy="460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88000" lvl="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</a:buBlip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595B33-58AD-4532-AEF7-AB747A047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11095200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7A2B70C7-A444-47D4-8047-4D84917F8E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7"/>
          <a:stretch/>
        </p:blipFill>
        <p:spPr>
          <a:xfrm>
            <a:off x="10889673" y="6278208"/>
            <a:ext cx="1302326" cy="4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0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17"/>
        </a:buBlip>
        <a:defRPr lang="en-US" sz="2000" b="0" i="0" kern="1200" dirty="0" smtClean="0">
          <a:solidFill>
            <a:schemeClr val="tx1"/>
          </a:solidFill>
          <a:latin typeface="Calibri" panose="020F0502020204030204" pitchFamily="34" charset="0"/>
          <a:ea typeface="Roboto" panose="02000000000000000000" pitchFamily="2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2E5B-F842-3220-10FD-0CCD6FD5FC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Imaging of airway remodelling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984609-239C-8F64-9207-BF901B1DAC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Learn more about the benefits, limitations and clinical correlates of imaging techniques available for the </a:t>
            </a:r>
            <a:br>
              <a:rPr lang="en-GB" dirty="0"/>
            </a:br>
            <a:r>
              <a:rPr lang="en-GB" dirty="0"/>
              <a:t>assessment of airway remodelling in asthma</a:t>
            </a:r>
          </a:p>
        </p:txBody>
      </p:sp>
    </p:spTree>
    <p:extLst>
      <p:ext uri="{BB962C8B-B14F-4D97-AF65-F5344CB8AC3E}">
        <p14:creationId xmlns:p14="http://schemas.microsoft.com/office/powerpoint/2010/main" val="124774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80B56FC-E3E7-35D7-4026-6D9F090C5564}"/>
              </a:ext>
            </a:extLst>
          </p:cNvPr>
          <p:cNvSpPr/>
          <p:nvPr/>
        </p:nvSpPr>
        <p:spPr>
          <a:xfrm>
            <a:off x="6240938" y="3429000"/>
            <a:ext cx="5400000" cy="23812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bIns="46800" numCol="1" rtlCol="0" anchor="ctr">
            <a:noAutofit/>
          </a:bodyPr>
          <a:lstStyle/>
          <a:p>
            <a:pPr lvl="0">
              <a:spcAft>
                <a:spcPts val="500"/>
              </a:spcAft>
              <a:buClr>
                <a:schemeClr val="tx2"/>
              </a:buClr>
            </a:pPr>
            <a:endParaRPr lang="en-GB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76F0C4-BD24-C411-5397-9FA719E9D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CT assessment of airway remodelling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D36C9D07-65D4-D501-7E63-2AD56A7B0CF5}"/>
              </a:ext>
            </a:extLst>
          </p:cNvPr>
          <p:cNvSpPr txBox="1">
            <a:spLocks/>
          </p:cNvSpPr>
          <p:nvPr/>
        </p:nvSpPr>
        <p:spPr>
          <a:xfrm>
            <a:off x="547688" y="6234113"/>
            <a:ext cx="9916229" cy="4438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1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/>
              <a:t>CT, computed tomography; WA%, wall area percentage</a:t>
            </a:r>
          </a:p>
          <a:p>
            <a:r>
              <a:rPr lang="en-GB" sz="900" dirty="0"/>
              <a:t>1. King GG, et al. Eur Respir Rev 2019;28:180111; 2. Dournes G, Laurent F. Pulm Med 2012;2012:670414; 3. Dunican EM, et al. J Clin Invest 2018;128:997–1009; 4. Trivedi A, et al. J Allergy Clin Immunol 2017;139:1–10; 5. Stewart NJ, et al. Br J Radiol 2022;95:20210207; 6. de Jong PA, et al. Eur Respir J 2005;26:140–152; 7. Aysola RS, et al. Chest 2008;134:1183–1191; 8. Niimi A, et al. Am J Crit Care Med 2000;162:1518–1523; </a:t>
            </a:r>
            <a:br>
              <a:rPr lang="en-GB" sz="900" dirty="0"/>
            </a:br>
            <a:r>
              <a:rPr lang="en-GB" sz="900" dirty="0"/>
              <a:t>9. Little SA, et al. Thorax 2002;57:247–253; 10. Busacker A, et al. Chest 2009;135:48–56; 11. Ueda T, et al. J Allergy Clin Immunol 2006;118:1019–1025; 12. Gupta S, et al. Thorax 2010;65:775–781; </a:t>
            </a:r>
            <a:br>
              <a:rPr lang="en-GB" sz="900" dirty="0"/>
            </a:br>
            <a:r>
              <a:rPr lang="en-GB" sz="900" dirty="0"/>
              <a:t>13. van den Bosch WB, et al. Eur Respir Rev 2021;30:200186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A9D318B-FF4A-84CA-35EB-8AABC1A6EBDC}"/>
              </a:ext>
            </a:extLst>
          </p:cNvPr>
          <p:cNvGrpSpPr/>
          <p:nvPr/>
        </p:nvGrpSpPr>
        <p:grpSpPr>
          <a:xfrm>
            <a:off x="6240938" y="1404152"/>
            <a:ext cx="5400000" cy="1805773"/>
            <a:chOff x="5874510" y="686543"/>
            <a:chExt cx="3171600" cy="180577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9CE3FBB-5887-5D1A-072D-92B85D48FF53}"/>
                </a:ext>
              </a:extLst>
            </p:cNvPr>
            <p:cNvSpPr/>
            <p:nvPr/>
          </p:nvSpPr>
          <p:spPr>
            <a:xfrm>
              <a:off x="5874510" y="1154543"/>
              <a:ext cx="3171600" cy="13377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6800" bIns="46800" numCol="1" rtlCol="0" anchor="ctr">
              <a:noAutofit/>
            </a:bodyPr>
            <a:lstStyle/>
            <a:p>
              <a:pPr marL="180975" lvl="0" indent="-180975">
                <a:spcAft>
                  <a:spcPts val="500"/>
                </a:spcAft>
                <a:buClr>
                  <a:schemeClr val="accent2"/>
                </a:buClr>
                <a:buFont typeface="Symbol" panose="05050102010706020507" pitchFamily="18" charset="2"/>
                <a:buChar char=""/>
              </a:pPr>
              <a:r>
                <a:rPr lang="en-GB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Complex and potentially difficult to measure airway dimensions</a:t>
              </a:r>
            </a:p>
            <a:p>
              <a:pPr marL="180975" lvl="0" indent="-180975">
                <a:spcAft>
                  <a:spcPts val="500"/>
                </a:spcAft>
                <a:buClr>
                  <a:schemeClr val="accent2"/>
                </a:buClr>
                <a:buFont typeface="Symbol" panose="05050102010706020507" pitchFamily="18" charset="2"/>
                <a:buChar char=""/>
              </a:pPr>
              <a:r>
                <a:rPr lang="en-GB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Low precision for measuring small airways of &lt;1–2 mm diameter</a:t>
              </a:r>
            </a:p>
            <a:p>
              <a:pPr marL="180975" lvl="0" indent="-180975">
                <a:spcAft>
                  <a:spcPts val="500"/>
                </a:spcAft>
                <a:buClr>
                  <a:schemeClr val="accent2"/>
                </a:buClr>
                <a:buFont typeface="Symbol" panose="05050102010706020507" pitchFamily="18" charset="2"/>
                <a:buChar char=""/>
              </a:pPr>
              <a:r>
                <a:rPr lang="en-GB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Cannot distinguish which specific components of the airway wall </a:t>
              </a:r>
              <a:br>
                <a:rPr lang="en-GB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GB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are thickened in airway remodelling</a:t>
              </a:r>
              <a:endPara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C387F1C-283A-CFB6-A51F-BC268226DBC2}"/>
                </a:ext>
              </a:extLst>
            </p:cNvPr>
            <p:cNvSpPr/>
            <p:nvPr/>
          </p:nvSpPr>
          <p:spPr>
            <a:xfrm>
              <a:off x="5874510" y="686543"/>
              <a:ext cx="3171600" cy="468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b="1" dirty="0"/>
                <a:t>Limitations</a:t>
              </a:r>
              <a:r>
                <a:rPr lang="en-GB" b="1" baseline="30000" dirty="0"/>
                <a:t>1,2,6</a:t>
              </a:r>
              <a:endParaRPr lang="en-GB" b="1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870567-DFEE-B05D-FE8B-020EB6D36070}"/>
              </a:ext>
            </a:extLst>
          </p:cNvPr>
          <p:cNvGrpSpPr/>
          <p:nvPr/>
        </p:nvGrpSpPr>
        <p:grpSpPr>
          <a:xfrm>
            <a:off x="550863" y="1404153"/>
            <a:ext cx="5400198" cy="1805772"/>
            <a:chOff x="2554033" y="686544"/>
            <a:chExt cx="3069620" cy="180577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67E12A3-E1BD-562E-7741-687914A2C78A}"/>
                </a:ext>
              </a:extLst>
            </p:cNvPr>
            <p:cNvSpPr/>
            <p:nvPr/>
          </p:nvSpPr>
          <p:spPr>
            <a:xfrm>
              <a:off x="2554033" y="1154543"/>
              <a:ext cx="3069508" cy="13377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6800" rIns="36000" rtlCol="0" anchor="ctr"/>
            <a:lstStyle/>
            <a:p>
              <a:pPr marL="180975" lvl="0" indent="-180975">
                <a:spcAft>
                  <a:spcPts val="500"/>
                </a:spcAft>
                <a:buClr>
                  <a:schemeClr val="bg2"/>
                </a:buClr>
                <a:buFont typeface="Symbol" panose="05050102010706020507" pitchFamily="18" charset="2"/>
                <a:buChar char=""/>
              </a:pPr>
              <a:r>
                <a:rPr lang="en-GB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Gold standard in pulmonary imaging</a:t>
              </a:r>
            </a:p>
            <a:p>
              <a:pPr marL="180975" lvl="0" indent="-180975">
                <a:spcAft>
                  <a:spcPts val="500"/>
                </a:spcAft>
                <a:buClr>
                  <a:schemeClr val="bg2"/>
                </a:buClr>
                <a:buFont typeface="Symbol" panose="05050102010706020507" pitchFamily="18" charset="2"/>
                <a:buChar char=""/>
              </a:pPr>
              <a:r>
                <a:rPr lang="en-GB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n-GB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irway wall thickness measurements are consistent with </a:t>
              </a:r>
              <a:br>
                <a:rPr lang="en-GB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GB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histological examinations</a:t>
              </a:r>
            </a:p>
            <a:p>
              <a:pPr marL="180975" lvl="0" indent="-180975">
                <a:spcAft>
                  <a:spcPts val="500"/>
                </a:spcAft>
                <a:buClr>
                  <a:schemeClr val="bg2"/>
                </a:buClr>
                <a:buFont typeface="Symbol" panose="05050102010706020507" pitchFamily="18" charset="2"/>
                <a:buChar char=""/>
              </a:pPr>
              <a:r>
                <a:rPr lang="en-GB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Simple to measure lung parenchymal density and gas trapping</a:t>
              </a:r>
            </a:p>
            <a:p>
              <a:pPr marL="180975" lvl="0" indent="-180975">
                <a:spcAft>
                  <a:spcPts val="500"/>
                </a:spcAft>
                <a:buClr>
                  <a:schemeClr val="bg2"/>
                </a:buClr>
                <a:buFont typeface="Symbol" panose="05050102010706020507" pitchFamily="18" charset="2"/>
                <a:buChar char=""/>
              </a:pPr>
              <a:r>
                <a:rPr lang="en-GB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Allows identification and quantification of mucus plugging</a:t>
              </a:r>
              <a:endPara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EC3E8A-8DBF-A657-F173-D31762D5BA64}"/>
                </a:ext>
              </a:extLst>
            </p:cNvPr>
            <p:cNvSpPr/>
            <p:nvPr/>
          </p:nvSpPr>
          <p:spPr>
            <a:xfrm>
              <a:off x="2554146" y="686544"/>
              <a:ext cx="3069507" cy="4680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b="1" dirty="0"/>
                <a:t>Benefits</a:t>
              </a:r>
              <a:r>
                <a:rPr lang="en-GB" b="1" baseline="30000" dirty="0"/>
                <a:t>1–6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303D0A-82A7-4A15-51BA-ABF9B92781DC}"/>
              </a:ext>
            </a:extLst>
          </p:cNvPr>
          <p:cNvGrpSpPr/>
          <p:nvPr/>
        </p:nvGrpSpPr>
        <p:grpSpPr>
          <a:xfrm>
            <a:off x="547688" y="3429000"/>
            <a:ext cx="5400000" cy="2381251"/>
            <a:chOff x="5874510" y="686543"/>
            <a:chExt cx="3171600" cy="238125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C2D6FFF-B106-FA24-23F0-7CA75052B016}"/>
                </a:ext>
              </a:extLst>
            </p:cNvPr>
            <p:cNvSpPr/>
            <p:nvPr/>
          </p:nvSpPr>
          <p:spPr>
            <a:xfrm>
              <a:off x="5874510" y="1154544"/>
              <a:ext cx="3171600" cy="1913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6800" bIns="46800" numCol="1" rtlCol="0" anchor="ctr">
              <a:noAutofit/>
            </a:bodyPr>
            <a:lstStyle/>
            <a:p>
              <a:pPr marL="180975" lvl="0" indent="-180975">
                <a:spcAft>
                  <a:spcPts val="500"/>
                </a:spcAft>
                <a:buClr>
                  <a:schemeClr val="tx2"/>
                </a:buClr>
                <a:buFont typeface="Symbol" panose="05050102010706020507" pitchFamily="18" charset="2"/>
                <a:buChar char=""/>
              </a:pPr>
              <a:r>
                <a:rPr lang="en-GB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CT-assessed remodelling has been found to correlate positively with asthma severity in adult patients</a:t>
              </a:r>
            </a:p>
            <a:p>
              <a:pPr marL="180975" lvl="0" indent="-180975">
                <a:spcAft>
                  <a:spcPts val="500"/>
                </a:spcAft>
                <a:buClr>
                  <a:schemeClr val="tx2"/>
                </a:buClr>
                <a:buFont typeface="Symbol" panose="05050102010706020507" pitchFamily="18" charset="2"/>
                <a:buChar char=""/>
              </a:pPr>
              <a:r>
                <a:rPr lang="en-GB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CT assessment of gas trapping is associated with asthma severity and airway hyperresponsiveness </a:t>
              </a:r>
              <a:endPara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80975" lvl="0" indent="-180975">
                <a:spcAft>
                  <a:spcPts val="500"/>
                </a:spcAft>
                <a:buClr>
                  <a:schemeClr val="tx2"/>
                </a:buClr>
                <a:buFont typeface="Symbol" panose="05050102010706020507" pitchFamily="18" charset="2"/>
                <a:buChar char=""/>
              </a:pPr>
              <a:r>
                <a:rPr lang="en-GB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Patients with increased WA% and gas trapping on CT scans may be more likely to exhibit neutrophilic inflammation</a:t>
              </a:r>
            </a:p>
            <a:p>
              <a:pPr marL="180975" indent="-180975">
                <a:spcAft>
                  <a:spcPts val="500"/>
                </a:spcAft>
                <a:buClr>
                  <a:schemeClr val="tx2"/>
                </a:buClr>
                <a:buFont typeface="Symbol" panose="05050102010706020507" pitchFamily="18" charset="2"/>
                <a:buChar char=""/>
              </a:pPr>
              <a:r>
                <a:rPr lang="en-GB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Mucus plugging shown on CT is associated with sputum eosinophilia </a:t>
              </a:r>
              <a:endParaRPr lang="en-GB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BF8ACC5-AC3C-FEA1-0FEC-B3F27A68425D}"/>
                </a:ext>
              </a:extLst>
            </p:cNvPr>
            <p:cNvSpPr/>
            <p:nvPr/>
          </p:nvSpPr>
          <p:spPr>
            <a:xfrm>
              <a:off x="5874510" y="686543"/>
              <a:ext cx="3171600" cy="4680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b="1" dirty="0"/>
                <a:t>Clinical correlates</a:t>
              </a:r>
              <a:r>
                <a:rPr lang="en-GB" b="1" baseline="30000" dirty="0"/>
                <a:t>3,7–12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3ED42BB-278A-649F-06B0-C5457386AA18}"/>
              </a:ext>
            </a:extLst>
          </p:cNvPr>
          <p:cNvSpPr txBox="1"/>
          <p:nvPr/>
        </p:nvSpPr>
        <p:spPr>
          <a:xfrm>
            <a:off x="6334527" y="3521625"/>
            <a:ext cx="2075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Bronchial wall thickening in a patient with severe asthma as assessed by inspiratory CT</a:t>
            </a:r>
            <a:r>
              <a:rPr lang="en-GB" sz="1400" b="1" baseline="30000" dirty="0"/>
              <a:t>13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5DFA4D-834A-8B33-91A8-33C3E0C0BEE0}"/>
              </a:ext>
            </a:extLst>
          </p:cNvPr>
          <p:cNvGrpSpPr/>
          <p:nvPr/>
        </p:nvGrpSpPr>
        <p:grpSpPr>
          <a:xfrm>
            <a:off x="9343552" y="3514121"/>
            <a:ext cx="2218772" cy="2211008"/>
            <a:chOff x="6562414" y="3517079"/>
            <a:chExt cx="2218772" cy="221100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43454C9-6766-D5BF-FC47-98AA63183E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9" t="38883" r="76345" b="7294"/>
            <a:stretch/>
          </p:blipFill>
          <p:spPr bwMode="auto">
            <a:xfrm>
              <a:off x="6562414" y="3517079"/>
              <a:ext cx="2218772" cy="221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C420A7F-59F3-6E04-5B4E-B66489AF0C1A}"/>
                </a:ext>
              </a:extLst>
            </p:cNvPr>
            <p:cNvCxnSpPr>
              <a:cxnSpLocks/>
            </p:cNvCxnSpPr>
            <p:nvPr/>
          </p:nvCxnSpPr>
          <p:spPr>
            <a:xfrm rot="-8400000" flipH="1">
              <a:off x="7706877" y="4682596"/>
              <a:ext cx="16934" cy="419100"/>
            </a:xfrm>
            <a:prstGeom prst="straightConnector1">
              <a:avLst/>
            </a:prstGeom>
            <a:ln w="2857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1357FBF-A71B-21CB-B637-3C64CA0114B2}"/>
                </a:ext>
              </a:extLst>
            </p:cNvPr>
            <p:cNvCxnSpPr/>
            <p:nvPr/>
          </p:nvCxnSpPr>
          <p:spPr>
            <a:xfrm flipH="1">
              <a:off x="8200016" y="4232630"/>
              <a:ext cx="16934" cy="419100"/>
            </a:xfrm>
            <a:prstGeom prst="straightConnector1">
              <a:avLst/>
            </a:prstGeom>
            <a:ln w="2857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5204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6F0C4-BD24-C411-5397-9FA719E9D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MRI assessment of airway remodelling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6540C13F-6D63-327D-B72B-9666EB95E9A0}"/>
              </a:ext>
            </a:extLst>
          </p:cNvPr>
          <p:cNvSpPr txBox="1">
            <a:spLocks/>
          </p:cNvSpPr>
          <p:nvPr/>
        </p:nvSpPr>
        <p:spPr>
          <a:xfrm>
            <a:off x="547688" y="6234113"/>
            <a:ext cx="9916229" cy="4438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1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900" dirty="0"/>
          </a:p>
          <a:p>
            <a:r>
              <a:rPr lang="en-GB" sz="900" dirty="0"/>
              <a:t>*As defined by GINA guidelines</a:t>
            </a:r>
            <a:r>
              <a:rPr lang="en-GB" sz="900" baseline="30000" dirty="0"/>
              <a:t>11</a:t>
            </a:r>
            <a:br>
              <a:rPr lang="en-GB" sz="900" dirty="0"/>
            </a:br>
            <a:r>
              <a:rPr lang="en-GB" sz="900" dirty="0"/>
              <a:t>CT, computed tomography; FEV</a:t>
            </a:r>
            <a:r>
              <a:rPr lang="en-GB" sz="900" baseline="-25000" dirty="0"/>
              <a:t>1</a:t>
            </a:r>
            <a:r>
              <a:rPr lang="en-GB" sz="900" dirty="0"/>
              <a:t>, forced expiratory volume in 1 second; GINA, Global Initiative for Asthma; MRI, magnetic resonance imaging</a:t>
            </a:r>
          </a:p>
          <a:p>
            <a:r>
              <a:rPr lang="en-GB" sz="900" dirty="0"/>
              <a:t>1. King GG, et al. Eur Respir Rev 2019;28:180111; 2. Kooner HK, et al. Respirology 2022;27:114–133; 3. Stewart NJ, et al. Br J Radiol 2022;95:20210207; 4. Trivedi A, et al. J Allergy Clin Immunol 2017;139:1–10; </a:t>
            </a:r>
            <a:br>
              <a:rPr lang="en-GB" sz="900" dirty="0"/>
            </a:br>
            <a:r>
              <a:rPr lang="en-GB" sz="900" dirty="0"/>
              <a:t>5. Petousi N, et al. Thorax 2019;74:797–805; 6. de Jong PA, et al. Eur Respir J 2005;26:140–152; 7. Iwan E, et al. </a:t>
            </a:r>
            <a:r>
              <a:rPr lang="en-GB" sz="900" dirty="0" err="1"/>
              <a:t>Eur</a:t>
            </a:r>
            <a:r>
              <a:rPr lang="en-GB" sz="900" dirty="0"/>
              <a:t> </a:t>
            </a:r>
            <a:r>
              <a:rPr lang="en-GB" sz="900" dirty="0" err="1"/>
              <a:t>Radiol</a:t>
            </a:r>
            <a:r>
              <a:rPr lang="en-GB" sz="900" dirty="0"/>
              <a:t> 2021;31:1325–1335;</a:t>
            </a:r>
            <a:r>
              <a:rPr lang="en-GB" sz="900" dirty="0">
                <a:solidFill>
                  <a:srgbClr val="FF0000"/>
                </a:solidFill>
              </a:rPr>
              <a:t> </a:t>
            </a:r>
            <a:r>
              <a:rPr lang="en-GB" sz="900" dirty="0"/>
              <a:t>8. Mummy DG, et al. J Allergy Clin Immunol 2018;141:1140–1141; 9. Altes TA, et al. J Allergy Clin Immunol 2016;137:789–796; 10. Svenningsen S, et al. Am J Respir Crit Care Med 2018;197:876–884; 11. Eddy RL, et al. Radiology 2019;293:212–220; 12. Global Initiative for Asthma (GINA). Global Strategy for Asthma Management and Prevention. 2023. Available from: https://ginasthma.org/wp-content/uploads/2023/05/GINA-2023-Full-Report-2023-WMS.pdf (Accessed 04 Oct 2023)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C9EC46-7D45-C4F5-5BFB-22A1DD1F0B40}"/>
              </a:ext>
            </a:extLst>
          </p:cNvPr>
          <p:cNvGrpSpPr/>
          <p:nvPr/>
        </p:nvGrpSpPr>
        <p:grpSpPr>
          <a:xfrm>
            <a:off x="6240938" y="1404152"/>
            <a:ext cx="5400000" cy="1805773"/>
            <a:chOff x="5874510" y="686543"/>
            <a:chExt cx="3171600" cy="180577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75CAE0B-3149-4473-EEDF-FA742112118C}"/>
                </a:ext>
              </a:extLst>
            </p:cNvPr>
            <p:cNvSpPr/>
            <p:nvPr/>
          </p:nvSpPr>
          <p:spPr>
            <a:xfrm>
              <a:off x="5874510" y="1154543"/>
              <a:ext cx="3171600" cy="13377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6800" bIns="46800" numCol="1" rtlCol="0" anchor="ctr">
              <a:noAutofit/>
            </a:bodyPr>
            <a:lstStyle/>
            <a:p>
              <a:pPr marL="180975" lvl="0" indent="-180975">
                <a:spcAft>
                  <a:spcPts val="500"/>
                </a:spcAft>
                <a:buClr>
                  <a:schemeClr val="accent2"/>
                </a:buClr>
                <a:buFont typeface="Symbol" panose="05050102010706020507" pitchFamily="18" charset="2"/>
                <a:buChar char=""/>
              </a:pPr>
              <a:r>
                <a:rPr lang="en-GB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Airway wall thickness cannot be measured</a:t>
              </a:r>
            </a:p>
            <a:p>
              <a:pPr marL="180975" lvl="0" indent="-180975">
                <a:spcAft>
                  <a:spcPts val="500"/>
                </a:spcAft>
                <a:buClr>
                  <a:schemeClr val="accent2"/>
                </a:buClr>
                <a:buFont typeface="Symbol" panose="05050102010706020507" pitchFamily="18" charset="2"/>
                <a:buChar char=""/>
              </a:pPr>
              <a:r>
                <a:rPr lang="en-GB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Slightly r</a:t>
              </a:r>
              <a:r>
                <a:rPr lang="en-GB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educed spatial resolution compared with CT scans</a:t>
              </a:r>
            </a:p>
            <a:p>
              <a:pPr marL="180975" lvl="0" indent="-180975">
                <a:spcAft>
                  <a:spcPts val="500"/>
                </a:spcAft>
                <a:buClr>
                  <a:schemeClr val="accent2"/>
                </a:buClr>
                <a:buFont typeface="Symbol" panose="05050102010706020507" pitchFamily="18" charset="2"/>
                <a:buChar char=""/>
              </a:pPr>
              <a:r>
                <a:rPr lang="en-GB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Patients are required to remain still during assessment, and can experience claustrophobia </a:t>
              </a:r>
              <a:endPara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CCFC8B0-1918-215B-51A9-B66DE5D13A17}"/>
                </a:ext>
              </a:extLst>
            </p:cNvPr>
            <p:cNvSpPr/>
            <p:nvPr/>
          </p:nvSpPr>
          <p:spPr>
            <a:xfrm>
              <a:off x="5874510" y="686543"/>
              <a:ext cx="3171600" cy="468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b="1" dirty="0"/>
                <a:t>Limitations</a:t>
              </a:r>
              <a:r>
                <a:rPr lang="en-GB" b="1" baseline="30000" dirty="0"/>
                <a:t>1,4,6,7</a:t>
              </a:r>
              <a:endParaRPr lang="en-GB" b="1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DCD7C2B-1262-B30C-F3A2-C11C097AD0FE}"/>
              </a:ext>
            </a:extLst>
          </p:cNvPr>
          <p:cNvGrpSpPr/>
          <p:nvPr/>
        </p:nvGrpSpPr>
        <p:grpSpPr>
          <a:xfrm>
            <a:off x="547687" y="1404153"/>
            <a:ext cx="5403373" cy="1805772"/>
            <a:chOff x="2552228" y="686544"/>
            <a:chExt cx="3071425" cy="180577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AF1639-5DBB-EDBB-58DA-1384DEA3E8C6}"/>
                </a:ext>
              </a:extLst>
            </p:cNvPr>
            <p:cNvSpPr/>
            <p:nvPr/>
          </p:nvSpPr>
          <p:spPr>
            <a:xfrm>
              <a:off x="2552228" y="1154543"/>
              <a:ext cx="3069508" cy="13377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6800" rIns="36000" bIns="45720" rtlCol="0" anchor="ctr"/>
            <a:lstStyle/>
            <a:p>
              <a:pPr marL="180975" indent="-180975">
                <a:spcAft>
                  <a:spcPts val="500"/>
                </a:spcAft>
                <a:buClr>
                  <a:schemeClr val="bg2"/>
                </a:buClr>
                <a:buFont typeface="Symbol" panose="05050102010706020507" pitchFamily="18" charset="2"/>
                <a:buChar char=""/>
              </a:pPr>
              <a:r>
                <a:rPr lang="en-GB" sz="1400" dirty="0">
                  <a:solidFill>
                    <a:schemeClr val="tx1"/>
                  </a:solidFill>
                  <a:latin typeface="Calibri"/>
                  <a:ea typeface="Calibri" panose="020F0502020204030204" pitchFamily="34" charset="0"/>
                  <a:cs typeface="Times New Roman"/>
                </a:rPr>
                <a:t>High spatial and temporal resolution of ventilation defects, which reflect airway narrowing</a:t>
              </a:r>
            </a:p>
            <a:p>
              <a:pPr marL="180975" lvl="0" indent="-180975">
                <a:spcAft>
                  <a:spcPts val="500"/>
                </a:spcAft>
                <a:buClr>
                  <a:schemeClr val="bg2"/>
                </a:buClr>
                <a:buFont typeface="Symbol" panose="05050102010706020507" pitchFamily="18" charset="2"/>
                <a:buChar char=""/>
              </a:pPr>
              <a:r>
                <a:rPr lang="en-GB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Allows longitudinal monitoring of disease with avoidance of exposure of patient to ionising radiation</a:t>
              </a:r>
            </a:p>
            <a:p>
              <a:pPr marL="180975" indent="-180975">
                <a:spcAft>
                  <a:spcPts val="500"/>
                </a:spcAft>
                <a:buClr>
                  <a:schemeClr val="bg2"/>
                </a:buClr>
                <a:buFont typeface="Symbol" panose="05050102010706020507" pitchFamily="18" charset="2"/>
                <a:buChar char=""/>
              </a:pPr>
              <a:r>
                <a:rPr lang="en-GB" sz="1400" dirty="0">
                  <a:solidFill>
                    <a:schemeClr val="tx1"/>
                  </a:solidFill>
                  <a:latin typeface="Calibri"/>
                  <a:ea typeface="Calibri" panose="020F0502020204030204" pitchFamily="34" charset="0"/>
                  <a:cs typeface="Times New Roman"/>
                </a:rPr>
                <a:t>Can provide information not captured by pulmonary function tests</a:t>
              </a:r>
              <a:endParaRPr lang="en-GB" sz="1400" dirty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BC2A1FE-2966-864D-81DF-B951755D2A8C}"/>
                </a:ext>
              </a:extLst>
            </p:cNvPr>
            <p:cNvSpPr/>
            <p:nvPr/>
          </p:nvSpPr>
          <p:spPr>
            <a:xfrm>
              <a:off x="2554146" y="686544"/>
              <a:ext cx="3069507" cy="4680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b="1" dirty="0"/>
                <a:t>Benefits</a:t>
              </a:r>
              <a:r>
                <a:rPr lang="en-GB" b="1" baseline="30000" dirty="0"/>
                <a:t>1–5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B05D20-E4E5-1D0F-44C4-D4998B0F9529}"/>
              </a:ext>
            </a:extLst>
          </p:cNvPr>
          <p:cNvGrpSpPr/>
          <p:nvPr/>
        </p:nvGrpSpPr>
        <p:grpSpPr>
          <a:xfrm>
            <a:off x="547688" y="3429000"/>
            <a:ext cx="5400000" cy="2381251"/>
            <a:chOff x="5874510" y="686543"/>
            <a:chExt cx="3171600" cy="238125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BB54E6-C561-A226-4CDE-14D56F9EF53F}"/>
                </a:ext>
              </a:extLst>
            </p:cNvPr>
            <p:cNvSpPr/>
            <p:nvPr/>
          </p:nvSpPr>
          <p:spPr>
            <a:xfrm>
              <a:off x="5874510" y="1154544"/>
              <a:ext cx="3171600" cy="1913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6800" bIns="46800" numCol="1" rtlCol="0" anchor="ctr">
              <a:noAutofit/>
            </a:bodyPr>
            <a:lstStyle/>
            <a:p>
              <a:pPr marL="180975" lvl="0" indent="-180975">
                <a:spcAft>
                  <a:spcPts val="500"/>
                </a:spcAft>
                <a:buClr>
                  <a:schemeClr val="tx2"/>
                </a:buClr>
                <a:buFont typeface="Symbol" panose="05050102010706020507" pitchFamily="18" charset="2"/>
                <a:buChar char=""/>
              </a:pPr>
              <a:r>
                <a:rPr lang="en-GB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MRI ventilation defects are associated with asthma severity and exacerbation risk</a:t>
              </a:r>
            </a:p>
            <a:p>
              <a:pPr marL="180975" lvl="0" indent="-180975">
                <a:spcAft>
                  <a:spcPts val="500"/>
                </a:spcAft>
                <a:buClr>
                  <a:schemeClr val="tx2"/>
                </a:buClr>
                <a:buFont typeface="Symbol" panose="05050102010706020507" pitchFamily="18" charset="2"/>
                <a:buChar char=""/>
              </a:pPr>
              <a:r>
                <a:rPr lang="en-GB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Ventilation defects predict long-term FEV</a:t>
              </a:r>
              <a:r>
                <a:rPr lang="en-GB" sz="1400" baseline="-25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en-GB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reversibility in </a:t>
              </a:r>
              <a:br>
                <a:rPr lang="en-GB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GB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mild-to-moderate asthma</a:t>
              </a:r>
            </a:p>
            <a:p>
              <a:pPr marL="180975" lvl="0" indent="-180975">
                <a:spcAft>
                  <a:spcPts val="500"/>
                </a:spcAft>
                <a:buClr>
                  <a:schemeClr val="tx2"/>
                </a:buClr>
                <a:buFont typeface="Symbol" panose="05050102010706020507" pitchFamily="18" charset="2"/>
                <a:buChar char=""/>
              </a:pPr>
              <a:r>
                <a:rPr lang="en-GB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Ventilation defects may also be associated with eosinophilia and </a:t>
              </a:r>
              <a:br>
                <a:rPr lang="en-GB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GB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poor control of eosinophilic inflammation</a:t>
              </a:r>
            </a:p>
            <a:p>
              <a:pPr marL="180975" lvl="0" indent="-180975">
                <a:spcAft>
                  <a:spcPts val="500"/>
                </a:spcAft>
                <a:buClr>
                  <a:schemeClr val="tx2"/>
                </a:buClr>
                <a:buFont typeface="Symbol" panose="05050102010706020507" pitchFamily="18" charset="2"/>
                <a:buChar char=""/>
              </a:pPr>
              <a:r>
                <a:rPr lang="en-GB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Regions of air trapping and mucus plugging on CT overlap with </a:t>
              </a:r>
              <a:br>
                <a:rPr lang="en-GB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GB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MRI-assessed ventilation defects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14BADF5-0EEE-7210-A21B-E33E9060B2E7}"/>
                </a:ext>
              </a:extLst>
            </p:cNvPr>
            <p:cNvSpPr/>
            <p:nvPr/>
          </p:nvSpPr>
          <p:spPr>
            <a:xfrm>
              <a:off x="5874510" y="686543"/>
              <a:ext cx="3171600" cy="4680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b="1" dirty="0"/>
                <a:t>Clinical correlates</a:t>
              </a:r>
              <a:r>
                <a:rPr lang="en-GB" b="1" baseline="30000" dirty="0"/>
                <a:t>1–3,8–11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9D10C1F-A3E0-3E75-E267-E1D729FA86A3}"/>
              </a:ext>
            </a:extLst>
          </p:cNvPr>
          <p:cNvSpPr/>
          <p:nvPr/>
        </p:nvSpPr>
        <p:spPr>
          <a:xfrm>
            <a:off x="6240938" y="3429000"/>
            <a:ext cx="5400000" cy="23812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bIns="46800" numCol="1" rtlCol="0" anchor="ctr">
            <a:noAutofit/>
          </a:bodyPr>
          <a:lstStyle/>
          <a:p>
            <a:pPr lvl="0">
              <a:spcAft>
                <a:spcPts val="500"/>
              </a:spcAft>
              <a:buClr>
                <a:schemeClr val="tx2"/>
              </a:buClr>
            </a:pPr>
            <a:endParaRPr lang="en-GB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F86355-0482-DA84-214F-004976BA361E}"/>
              </a:ext>
            </a:extLst>
          </p:cNvPr>
          <p:cNvSpPr txBox="1"/>
          <p:nvPr/>
        </p:nvSpPr>
        <p:spPr>
          <a:xfrm>
            <a:off x="6334527" y="3521625"/>
            <a:ext cx="20752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Hyperpolarised noble gas MRI static ventilation images of patients with mild, moderate and severe asthma</a:t>
            </a:r>
            <a:r>
              <a:rPr lang="en-GB" sz="1400" b="1" baseline="30000" dirty="0"/>
              <a:t>2,12*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C82C27C-DCFC-F917-E5A9-5904EEDD465C}"/>
              </a:ext>
            </a:extLst>
          </p:cNvPr>
          <p:cNvGrpSpPr>
            <a:grpSpLocks noChangeAspect="1"/>
          </p:cNvGrpSpPr>
          <p:nvPr/>
        </p:nvGrpSpPr>
        <p:grpSpPr>
          <a:xfrm>
            <a:off x="8911594" y="3491040"/>
            <a:ext cx="2676530" cy="2238627"/>
            <a:chOff x="8911468" y="3509577"/>
            <a:chExt cx="2613277" cy="218572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AA3B3B9-F6EA-962A-0006-92E5C2E7205D}"/>
                </a:ext>
              </a:extLst>
            </p:cNvPr>
            <p:cNvGrpSpPr/>
            <p:nvPr/>
          </p:nvGrpSpPr>
          <p:grpSpPr>
            <a:xfrm>
              <a:off x="8913247" y="3580674"/>
              <a:ext cx="2609543" cy="2114626"/>
              <a:chOff x="8668761" y="3605623"/>
              <a:chExt cx="2609543" cy="2114626"/>
            </a:xfrm>
          </p:grpSpPr>
          <p:pic>
            <p:nvPicPr>
              <p:cNvPr id="22" name="Main graphic">
                <a:extLst>
                  <a:ext uri="{FF2B5EF4-FFF2-40B4-BE49-F238E27FC236}">
                    <a16:creationId xmlns:a16="http://schemas.microsoft.com/office/drawing/2014/main" id="{4DBED4D5-E2F4-6A3C-1606-B7011D7D28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9726" t="1" b="75717"/>
              <a:stretch/>
            </p:blipFill>
            <p:spPr>
              <a:xfrm>
                <a:off x="8668761" y="3605623"/>
                <a:ext cx="1284595" cy="1029528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3" name="Main graphic">
                <a:extLst>
                  <a:ext uri="{FF2B5EF4-FFF2-40B4-BE49-F238E27FC236}">
                    <a16:creationId xmlns:a16="http://schemas.microsoft.com/office/drawing/2014/main" id="{F679CF2B-DBE5-D061-AC13-2ED6029DAC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9343" t="50566" b="25049"/>
              <a:stretch/>
            </p:blipFill>
            <p:spPr>
              <a:xfrm>
                <a:off x="9993709" y="3605624"/>
                <a:ext cx="1284595" cy="102952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4" name="Main graphic">
                <a:extLst>
                  <a:ext uri="{FF2B5EF4-FFF2-40B4-BE49-F238E27FC236}">
                    <a16:creationId xmlns:a16="http://schemas.microsoft.com/office/drawing/2014/main" id="{9A0BEDFC-BE2C-9B84-1506-45F8C8726B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9402" t="75145"/>
              <a:stretch/>
            </p:blipFill>
            <p:spPr>
              <a:xfrm>
                <a:off x="9402289" y="4690722"/>
                <a:ext cx="1259543" cy="1029527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17E8746-1710-03E5-7947-47B985C04E32}"/>
                </a:ext>
              </a:extLst>
            </p:cNvPr>
            <p:cNvSpPr/>
            <p:nvPr/>
          </p:nvSpPr>
          <p:spPr>
            <a:xfrm>
              <a:off x="8911468" y="3509577"/>
              <a:ext cx="1286462" cy="1711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Mild asthma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61F3B1B-AE9F-0B03-09F9-9B32D16CB74B}"/>
                </a:ext>
              </a:extLst>
            </p:cNvPr>
            <p:cNvSpPr/>
            <p:nvPr/>
          </p:nvSpPr>
          <p:spPr>
            <a:xfrm>
              <a:off x="10238283" y="3509577"/>
              <a:ext cx="1286462" cy="1711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Moderate asthma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9BE90A9-95D7-117F-0454-9A523CFA8CC3}"/>
                </a:ext>
              </a:extLst>
            </p:cNvPr>
            <p:cNvSpPr/>
            <p:nvPr/>
          </p:nvSpPr>
          <p:spPr>
            <a:xfrm>
              <a:off x="9641583" y="4665772"/>
              <a:ext cx="1265372" cy="1711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Severe asthma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2702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6F0C4-BD24-C411-5397-9FA719E9D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EBUS assessment of airway remodelling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D36C9D07-65D4-D501-7E63-2AD56A7B0CF5}"/>
              </a:ext>
            </a:extLst>
          </p:cNvPr>
          <p:cNvSpPr txBox="1">
            <a:spLocks/>
          </p:cNvSpPr>
          <p:nvPr/>
        </p:nvSpPr>
        <p:spPr>
          <a:xfrm>
            <a:off x="547688" y="6234113"/>
            <a:ext cx="10648950" cy="4438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1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900" dirty="0"/>
          </a:p>
          <a:p>
            <a:pPr lvl="0"/>
            <a:r>
              <a:rPr lang="en-GB" sz="900" dirty="0"/>
              <a:t>EBUS, endobronchial ultrasound; FEV</a:t>
            </a:r>
            <a:r>
              <a:rPr lang="en-GB" sz="900" baseline="-25000" dirty="0"/>
              <a:t>1</a:t>
            </a:r>
            <a:r>
              <a:rPr lang="en-GB" sz="900" dirty="0"/>
              <a:t>, forced expiratory volume in 1 second; HRCT, high-resolution computed tomography; L, layer; PC</a:t>
            </a:r>
            <a:r>
              <a:rPr lang="en-GB" sz="900" baseline="-25000" dirty="0"/>
              <a:t>20</a:t>
            </a:r>
            <a:r>
              <a:rPr lang="en-GB" sz="900" dirty="0"/>
              <a:t>, provocation concentration of methacholine causing a 20% fall in FEV</a:t>
            </a:r>
            <a:r>
              <a:rPr lang="en-GB" sz="900" baseline="-25000" dirty="0"/>
              <a:t>1</a:t>
            </a:r>
          </a:p>
          <a:p>
            <a:pPr lvl="0"/>
            <a:r>
              <a:rPr lang="en-GB" sz="900" dirty="0"/>
              <a:t>1. Gorska K, et al. Respir Med 2016;117:131–138; 2. Trivedi A, et al. J Allergy Clin Immunol 2017;139:1–10; 3. Manso L, et al. Allergol Immunopathol (Madr) 2012;40:108–116; </a:t>
            </a:r>
            <a:br>
              <a:rPr lang="en-GB" sz="900" dirty="0"/>
            </a:br>
            <a:r>
              <a:rPr lang="en-GB" sz="900" dirty="0"/>
              <a:t>4. Soja J, et al. Pol Arch Med </a:t>
            </a:r>
            <a:r>
              <a:rPr lang="en-GB" sz="900" dirty="0" err="1"/>
              <a:t>Wewn</a:t>
            </a:r>
            <a:r>
              <a:rPr lang="en-GB" sz="900" dirty="0"/>
              <a:t> 2015;125:659–665; 5. Kita T, et al. J Bronchology Interv Pulmonol 2010;17:301–306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A87D43-E3BE-804E-FD0D-E341A12662CF}"/>
              </a:ext>
            </a:extLst>
          </p:cNvPr>
          <p:cNvGrpSpPr/>
          <p:nvPr/>
        </p:nvGrpSpPr>
        <p:grpSpPr>
          <a:xfrm>
            <a:off x="6240938" y="1404152"/>
            <a:ext cx="5400000" cy="1805773"/>
            <a:chOff x="5874510" y="686543"/>
            <a:chExt cx="3171600" cy="180577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2C02288-2CE1-0541-192A-B64A7300F051}"/>
                </a:ext>
              </a:extLst>
            </p:cNvPr>
            <p:cNvSpPr/>
            <p:nvPr/>
          </p:nvSpPr>
          <p:spPr>
            <a:xfrm>
              <a:off x="5874510" y="1154543"/>
              <a:ext cx="3171600" cy="13377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6800" bIns="46800" numCol="1" rtlCol="0" anchor="ctr">
              <a:noAutofit/>
            </a:bodyPr>
            <a:lstStyle/>
            <a:p>
              <a:pPr marL="180975" lvl="0" indent="-180975">
                <a:spcAft>
                  <a:spcPts val="500"/>
                </a:spcAft>
                <a:buClr>
                  <a:schemeClr val="accent2"/>
                </a:buClr>
                <a:buFont typeface="Symbol" panose="05050102010706020507" pitchFamily="18" charset="2"/>
                <a:buChar char=""/>
              </a:pPr>
              <a:r>
                <a:rPr lang="en-GB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Requires bronchoscopy, which carries a risk of bronchospasm</a:t>
              </a:r>
            </a:p>
            <a:p>
              <a:pPr marL="180975" lvl="0" indent="-180975">
                <a:spcAft>
                  <a:spcPts val="500"/>
                </a:spcAft>
                <a:buClr>
                  <a:schemeClr val="accent2"/>
                </a:buClr>
                <a:buFont typeface="Symbol" panose="05050102010706020507" pitchFamily="18" charset="2"/>
                <a:buChar char=""/>
              </a:pPr>
              <a:r>
                <a:rPr lang="en-GB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Standards have not yet been established</a:t>
              </a:r>
              <a:endPara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E1C5970-9EBB-ABA2-F088-6844063E78AD}"/>
                </a:ext>
              </a:extLst>
            </p:cNvPr>
            <p:cNvSpPr/>
            <p:nvPr/>
          </p:nvSpPr>
          <p:spPr>
            <a:xfrm>
              <a:off x="5874510" y="686543"/>
              <a:ext cx="3171600" cy="468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b="1" dirty="0"/>
                <a:t>Limitations</a:t>
              </a:r>
              <a:r>
                <a:rPr lang="en-GB" b="1" baseline="30000" dirty="0"/>
                <a:t>1,2</a:t>
              </a:r>
              <a:endParaRPr lang="en-GB" b="1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087A5F2-04E1-0456-F0AE-9BD48CA30255}"/>
              </a:ext>
            </a:extLst>
          </p:cNvPr>
          <p:cNvGrpSpPr/>
          <p:nvPr/>
        </p:nvGrpSpPr>
        <p:grpSpPr>
          <a:xfrm>
            <a:off x="550863" y="1404153"/>
            <a:ext cx="5400198" cy="1805772"/>
            <a:chOff x="2554033" y="686544"/>
            <a:chExt cx="3069620" cy="180577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F5ECBFD-D500-A322-4512-F2B51D348839}"/>
                </a:ext>
              </a:extLst>
            </p:cNvPr>
            <p:cNvSpPr/>
            <p:nvPr/>
          </p:nvSpPr>
          <p:spPr>
            <a:xfrm>
              <a:off x="2554033" y="1154543"/>
              <a:ext cx="3069508" cy="13377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6800" rIns="36000" rtlCol="0" anchor="ctr"/>
            <a:lstStyle/>
            <a:p>
              <a:pPr marL="180975" lvl="0" indent="-180975">
                <a:spcAft>
                  <a:spcPts val="500"/>
                </a:spcAft>
                <a:buClr>
                  <a:schemeClr val="bg2"/>
                </a:buClr>
                <a:buFont typeface="Symbol" panose="05050102010706020507" pitchFamily="18" charset="2"/>
                <a:buChar char=""/>
              </a:pPr>
              <a:r>
                <a:rPr lang="en-GB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More sensitive method to study bronchial wall thickness than HRCT</a:t>
              </a:r>
            </a:p>
            <a:p>
              <a:pPr marL="180975" lvl="0" indent="-180975">
                <a:spcAft>
                  <a:spcPts val="500"/>
                </a:spcAft>
                <a:buClr>
                  <a:schemeClr val="bg2"/>
                </a:buClr>
                <a:buFont typeface="Symbol" panose="05050102010706020507" pitchFamily="18" charset="2"/>
                <a:buChar char=""/>
              </a:pPr>
              <a:r>
                <a:rPr lang="en-GB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Capability to discriminate between individual layers of the airways; allows 3–5 layers to be distinguished</a:t>
              </a:r>
            </a:p>
            <a:p>
              <a:pPr marL="180975" lvl="0" indent="-180975">
                <a:spcAft>
                  <a:spcPts val="500"/>
                </a:spcAft>
                <a:buClr>
                  <a:schemeClr val="bg2"/>
                </a:buClr>
                <a:buFont typeface="Symbol" panose="05050102010706020507" pitchFamily="18" charset="2"/>
                <a:buChar char=""/>
              </a:pPr>
              <a:r>
                <a:rPr lang="en-GB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Access to airways as small as 4 mm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2D4E89F-31D3-E838-3E59-F7D02DB57DEC}"/>
                </a:ext>
              </a:extLst>
            </p:cNvPr>
            <p:cNvSpPr/>
            <p:nvPr/>
          </p:nvSpPr>
          <p:spPr>
            <a:xfrm>
              <a:off x="2554146" y="686544"/>
              <a:ext cx="3069507" cy="4680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b="1" dirty="0"/>
                <a:t>Benefits</a:t>
              </a:r>
              <a:r>
                <a:rPr lang="en-GB" b="1" baseline="30000" dirty="0"/>
                <a:t>1–3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F8C252-8714-86C0-D083-B118E749DCD5}"/>
              </a:ext>
            </a:extLst>
          </p:cNvPr>
          <p:cNvGrpSpPr/>
          <p:nvPr/>
        </p:nvGrpSpPr>
        <p:grpSpPr>
          <a:xfrm>
            <a:off x="547688" y="3429000"/>
            <a:ext cx="5400000" cy="2381251"/>
            <a:chOff x="5874510" y="686543"/>
            <a:chExt cx="3171600" cy="238125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B88DB95-B85E-56B5-A8F9-EC427D69DB29}"/>
                </a:ext>
              </a:extLst>
            </p:cNvPr>
            <p:cNvSpPr/>
            <p:nvPr/>
          </p:nvSpPr>
          <p:spPr>
            <a:xfrm>
              <a:off x="5874510" y="1154544"/>
              <a:ext cx="3171600" cy="1913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6800" bIns="46800" numCol="1" rtlCol="0" anchor="ctr">
              <a:noAutofit/>
            </a:bodyPr>
            <a:lstStyle/>
            <a:p>
              <a:pPr marL="180975" lvl="0" indent="-180975">
                <a:spcAft>
                  <a:spcPts val="500"/>
                </a:spcAft>
                <a:buClr>
                  <a:schemeClr val="tx2"/>
                </a:buClr>
                <a:buFont typeface="Symbol" panose="05050102010706020507" pitchFamily="18" charset="2"/>
                <a:buChar char=""/>
              </a:pPr>
              <a:r>
                <a:rPr lang="en-GB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Thickening</a:t>
              </a:r>
              <a:r>
                <a:rPr lang="en-GB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of bronchial walls L</a:t>
              </a:r>
              <a:r>
                <a:rPr lang="en-GB" sz="1400" baseline="-25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en-GB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L</a:t>
              </a:r>
              <a:r>
                <a:rPr lang="en-GB" sz="1400" baseline="-25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GB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and L</a:t>
              </a:r>
              <a:r>
                <a:rPr lang="en-GB" sz="1400" baseline="-25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3–5</a:t>
              </a:r>
              <a:r>
                <a:rPr lang="en-GB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as measured by EBUS, </a:t>
              </a:r>
              <a:br>
                <a:rPr lang="en-GB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GB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 associated with severe asthma</a:t>
              </a:r>
              <a:endParaRPr lang="en-GB" sz="1400" strike="sngStrike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80975" lvl="0" indent="-180975">
                <a:spcAft>
                  <a:spcPts val="500"/>
                </a:spcAft>
                <a:buClr>
                  <a:schemeClr val="tx2"/>
                </a:buClr>
                <a:buFont typeface="Symbol" panose="05050102010706020507" pitchFamily="18" charset="2"/>
                <a:buChar char=""/>
              </a:pPr>
              <a:r>
                <a:rPr lang="en-GB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PC</a:t>
              </a:r>
              <a:r>
                <a:rPr lang="en-GB" sz="1400" baseline="-25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</a:t>
              </a:r>
              <a:r>
                <a:rPr lang="en-GB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a measure of airway hyperresponsiveness, negatively correlates with the thickness of the second airway wall layer in patients </a:t>
              </a:r>
              <a:br>
                <a:rPr lang="en-GB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GB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with asthma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363B72-46D3-0BD5-E9DB-C01F82721AED}"/>
                </a:ext>
              </a:extLst>
            </p:cNvPr>
            <p:cNvSpPr/>
            <p:nvPr/>
          </p:nvSpPr>
          <p:spPr>
            <a:xfrm>
              <a:off x="5874510" y="686543"/>
              <a:ext cx="3171600" cy="4680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b="1" dirty="0"/>
                <a:t>Clinical correlates</a:t>
              </a:r>
              <a:r>
                <a:rPr lang="en-GB" b="1" baseline="30000" dirty="0"/>
                <a:t>4,5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221CA0B-11A3-30BC-08EE-2EC69FBA47FC}"/>
              </a:ext>
            </a:extLst>
          </p:cNvPr>
          <p:cNvSpPr/>
          <p:nvPr/>
        </p:nvSpPr>
        <p:spPr>
          <a:xfrm>
            <a:off x="6240938" y="3429000"/>
            <a:ext cx="5400000" cy="23812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bIns="46800" numCol="1" rtlCol="0" anchor="ctr">
            <a:noAutofit/>
          </a:bodyPr>
          <a:lstStyle/>
          <a:p>
            <a:pPr lvl="0">
              <a:spcAft>
                <a:spcPts val="500"/>
              </a:spcAft>
              <a:buClr>
                <a:schemeClr val="tx2"/>
              </a:buClr>
            </a:pPr>
            <a:endParaRPr lang="en-GB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4A5EC9-61A7-88FB-1DB2-5A2655055DBE}"/>
              </a:ext>
            </a:extLst>
          </p:cNvPr>
          <p:cNvSpPr txBox="1"/>
          <p:nvPr/>
        </p:nvSpPr>
        <p:spPr>
          <a:xfrm>
            <a:off x="6334527" y="3521625"/>
            <a:ext cx="5223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Measurement of bronchial wall thickness using HRCT and EBUS</a:t>
            </a:r>
            <a:r>
              <a:rPr lang="en-GB" sz="1400" b="1" baseline="30000" dirty="0"/>
              <a:t>1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8E36DBD-65BD-194E-54B9-3501EF375F59}"/>
              </a:ext>
            </a:extLst>
          </p:cNvPr>
          <p:cNvGrpSpPr>
            <a:grpSpLocks noChangeAspect="1"/>
          </p:cNvGrpSpPr>
          <p:nvPr/>
        </p:nvGrpSpPr>
        <p:grpSpPr>
          <a:xfrm>
            <a:off x="6356235" y="3897000"/>
            <a:ext cx="2584703" cy="1800000"/>
            <a:chOff x="8064778" y="3423432"/>
            <a:chExt cx="1611018" cy="1121920"/>
          </a:xfrm>
        </p:grpSpPr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31093512-C322-50A1-074E-A33D967CB7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54" b="50532"/>
            <a:stretch/>
          </p:blipFill>
          <p:spPr bwMode="auto">
            <a:xfrm>
              <a:off x="8064778" y="3423432"/>
              <a:ext cx="1611018" cy="1121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55A32A-A8CE-A968-8157-6C9FCB8549E1}"/>
                </a:ext>
              </a:extLst>
            </p:cNvPr>
            <p:cNvSpPr/>
            <p:nvPr/>
          </p:nvSpPr>
          <p:spPr>
            <a:xfrm>
              <a:off x="8104741" y="4376265"/>
              <a:ext cx="312573" cy="120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HRCT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6494E29-98ED-10E3-5E98-796AD6C43D4B}"/>
              </a:ext>
            </a:extLst>
          </p:cNvPr>
          <p:cNvGrpSpPr>
            <a:grpSpLocks noChangeAspect="1"/>
          </p:cNvGrpSpPr>
          <p:nvPr/>
        </p:nvGrpSpPr>
        <p:grpSpPr>
          <a:xfrm>
            <a:off x="9031941" y="3897000"/>
            <a:ext cx="2517993" cy="1800000"/>
            <a:chOff x="8064778" y="4601979"/>
            <a:chExt cx="1611018" cy="1151645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BE92B10D-2ED8-C9C9-EB61-763FECC9BF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54" t="49222"/>
            <a:stretch/>
          </p:blipFill>
          <p:spPr bwMode="auto">
            <a:xfrm>
              <a:off x="8064778" y="4601979"/>
              <a:ext cx="1611018" cy="1151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7AFAF51-AF23-6148-5A8C-3EA32E51CE2F}"/>
                </a:ext>
              </a:extLst>
            </p:cNvPr>
            <p:cNvSpPr/>
            <p:nvPr/>
          </p:nvSpPr>
          <p:spPr>
            <a:xfrm>
              <a:off x="8104741" y="5584515"/>
              <a:ext cx="312573" cy="120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EBUS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5405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d19994ccec75bdbb40f172282ae6aa6dff499"/>
</p:tagLst>
</file>

<file path=ppt/theme/theme1.xml><?xml version="1.0" encoding="utf-8"?>
<a:theme xmlns:a="http://schemas.openxmlformats.org/drawingml/2006/main" name="1_Master">
  <a:themeElements>
    <a:clrScheme name="EpiCentral">
      <a:dk1>
        <a:srgbClr val="656665"/>
      </a:dk1>
      <a:lt1>
        <a:srgbClr val="FFFFFF"/>
      </a:lt1>
      <a:dk2>
        <a:srgbClr val="590995"/>
      </a:dk2>
      <a:lt2>
        <a:srgbClr val="28ABE1"/>
      </a:lt2>
      <a:accent1>
        <a:srgbClr val="FF2B28"/>
      </a:accent1>
      <a:accent2>
        <a:srgbClr val="F35FAC"/>
      </a:accent2>
      <a:accent3>
        <a:srgbClr val="570995"/>
      </a:accent3>
      <a:accent4>
        <a:srgbClr val="28ABE1"/>
      </a:accent4>
      <a:accent5>
        <a:srgbClr val="FF2B28"/>
      </a:accent5>
      <a:accent6>
        <a:srgbClr val="F35FAC"/>
      </a:accent6>
      <a:hlink>
        <a:srgbClr val="6360DB"/>
      </a:hlink>
      <a:folHlink>
        <a:srgbClr val="8C8AC2"/>
      </a:folHlink>
    </a:clrScheme>
    <a:fontScheme name="EpiCentral PPT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Z MA Color Set">
      <a:dk1>
        <a:srgbClr val="000000"/>
      </a:dk1>
      <a:lt1>
        <a:srgbClr val="FFFFFF"/>
      </a:lt1>
      <a:dk2>
        <a:srgbClr val="3F4444"/>
      </a:dk2>
      <a:lt2>
        <a:srgbClr val="9DB0AC"/>
      </a:lt2>
      <a:accent1>
        <a:srgbClr val="7F134C"/>
      </a:accent1>
      <a:accent2>
        <a:srgbClr val="0D3759"/>
      </a:accent2>
      <a:accent3>
        <a:srgbClr val="65D2DF"/>
      </a:accent3>
      <a:accent4>
        <a:srgbClr val="3C1053"/>
      </a:accent4>
      <a:accent5>
        <a:srgbClr val="B5D820"/>
      </a:accent5>
      <a:accent6>
        <a:srgbClr val="F0AB00"/>
      </a:accent6>
      <a:hlink>
        <a:srgbClr val="7F134C"/>
      </a:hlink>
      <a:folHlink>
        <a:srgbClr val="9DB0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Z MA Color Set">
      <a:dk1>
        <a:srgbClr val="000000"/>
      </a:dk1>
      <a:lt1>
        <a:srgbClr val="FFFFFF"/>
      </a:lt1>
      <a:dk2>
        <a:srgbClr val="3F4444"/>
      </a:dk2>
      <a:lt2>
        <a:srgbClr val="9DB0AC"/>
      </a:lt2>
      <a:accent1>
        <a:srgbClr val="7F134C"/>
      </a:accent1>
      <a:accent2>
        <a:srgbClr val="0D3759"/>
      </a:accent2>
      <a:accent3>
        <a:srgbClr val="65D2DF"/>
      </a:accent3>
      <a:accent4>
        <a:srgbClr val="3C1053"/>
      </a:accent4>
      <a:accent5>
        <a:srgbClr val="B5D820"/>
      </a:accent5>
      <a:accent6>
        <a:srgbClr val="F0AB00"/>
      </a:accent6>
      <a:hlink>
        <a:srgbClr val="7F134C"/>
      </a:hlink>
      <a:folHlink>
        <a:srgbClr val="9DB0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17" ma:contentTypeDescription="Create a new document." ma:contentTypeScope="" ma:versionID="9c7544855d7332a6ded5d8c1d2ec96fc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0abca8e85f7cfdfcf4871d06ba18fd69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</documentManagement>
</p:properties>
</file>

<file path=customXml/item4.xml><?xml version="1.0" encoding="utf-8"?>
<sisl xmlns:xsi="http://www.w3.org/2001/XMLSchema-instance" xmlns:xsd="http://www.w3.org/2001/XMLSchema" xmlns="http://www.boldonjames.com/2008/01/sie/internal/label" sislVersion="0" policy="82ad3a63-90ad-4a46-a3cb-757f4658e205" origin="userSelected">
  <element uid="03e9b10b-a1f9-4a88-9630-476473f62285" value=""/>
  <element uid="9036a7a1-5a4f-48d3-b24b-dfdab053dac9" value=""/>
  <element uid="7349a702-6462-4442-88eb-c64cd513835c" value=""/>
</sisl>
</file>

<file path=customXml/item5.xml><?xml version="1.0" encoding="utf-8"?>
<?mso-contentType ?>
<SharedContentType xmlns="Microsoft.SharePoint.Taxonomy.ContentTypeSync" SourceId="1ee89e71-04cd-405e-9ca3-99e020c1694d" ContentTypeId="0x0101" PreviousValue="false"/>
</file>

<file path=customXml/itemProps1.xml><?xml version="1.0" encoding="utf-8"?>
<ds:datastoreItem xmlns:ds="http://schemas.openxmlformats.org/officeDocument/2006/customXml" ds:itemID="{93C08ABE-8C63-4E62-8935-94D859B933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03C80E-BDE0-4EDE-AE10-A3C16F843DCE}"/>
</file>

<file path=customXml/itemProps3.xml><?xml version="1.0" encoding="utf-8"?>
<ds:datastoreItem xmlns:ds="http://schemas.openxmlformats.org/officeDocument/2006/customXml" ds:itemID="{1389906D-19CC-40A4-A935-5A149E0ADBDE}">
  <ds:schemaRefs>
    <ds:schemaRef ds:uri="http://schemas.microsoft.com/office/2006/documentManagement/types"/>
    <ds:schemaRef ds:uri="18ce686f-ec55-47ba-93ac-4e1affdd0871"/>
    <ds:schemaRef ds:uri="http://schemas.openxmlformats.org/package/2006/metadata/core-properties"/>
    <ds:schemaRef ds:uri="f0fe46a7-c1fe-44cb-b57a-c90be0d90d64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9F5BF185-774D-45A5-AEE6-1353235DB4F2}">
  <ds:schemaRefs>
    <ds:schemaRef ds:uri="http://www.boldonjames.com/2008/01/sie/internal/label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01835E95-8E01-4610-8362-F8BA2D685E0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12274</TotalTime>
  <Words>939</Words>
  <Application>Microsoft Office PowerPoint</Application>
  <PresentationFormat>Widescreen</PresentationFormat>
  <Paragraphs>62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Symbol</vt:lpstr>
      <vt:lpstr>1_Master</vt:lpstr>
      <vt:lpstr>Imaging of airway remodelling</vt:lpstr>
      <vt:lpstr>CT assessment of airway remodelling</vt:lpstr>
      <vt:lpstr>MRI assessment of airway remodelling</vt:lpstr>
      <vt:lpstr>EBUS assessment of airway remodelling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DeLaurentis, Christine</dc:creator>
  <cp:keywords>*$%IU-*$%GenBus</cp:keywords>
  <cp:lastModifiedBy>Laura Griffin</cp:lastModifiedBy>
  <cp:revision>18</cp:revision>
  <cp:lastPrinted>2020-02-25T14:45:06Z</cp:lastPrinted>
  <dcterms:created xsi:type="dcterms:W3CDTF">2015-10-23T18:57:23Z</dcterms:created>
  <dcterms:modified xsi:type="dcterms:W3CDTF">2023-10-04T15:06:58Z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  <property fmtid="{D5CDD505-2E9C-101B-9397-08002B2CF9AE}" pid="3" name="docIndexRef">
    <vt:lpwstr>dcc56ad5-9c6d-4879-8ef3-4ba655b685e8</vt:lpwstr>
  </property>
  <property fmtid="{D5CDD505-2E9C-101B-9397-08002B2CF9AE}" pid="4" name="bjSaver">
    <vt:lpwstr>qUKvLB5h+wEyuDIo9oHqJJT2AXH78noL</vt:lpwstr>
  </property>
  <property fmtid="{D5CDD505-2E9C-101B-9397-08002B2CF9AE}" pid="5" name="bjDocumentSecurityLabel">
    <vt:lpwstr>Internal Use Only - General Business</vt:lpwstr>
  </property>
  <property fmtid="{D5CDD505-2E9C-101B-9397-08002B2CF9AE}" pid="6" name="bjDocumentLabelXML">
    <vt:lpwstr>&lt;?xml version="1.0" encoding="us-ascii"?&gt;&lt;sisl xmlns:xsi="http://www.w3.org/2001/XMLSchema-instance" xmlns:xsd="http://www.w3.org/2001/XMLSchema" sislVersion="0" policy="82ad3a63-90ad-4a46-a3cb-757f4658e205" origin="userSelected" xmlns="http://www.boldonj</vt:lpwstr>
  </property>
  <property fmtid="{D5CDD505-2E9C-101B-9397-08002B2CF9AE}" pid="7" name="bjDocumentLabelXML-0">
    <vt:lpwstr>ames.com/2008/01/sie/internal/label"&gt;&lt;element uid="03e9b10b-a1f9-4a88-9630-476473f62285" value="" /&gt;&lt;element uid="9036a7a1-5a4f-48d3-b24b-dfdab053dac9" value="" /&gt;&lt;element uid="7349a702-6462-4442-88eb-c64cd513835c" value="" /&gt;&lt;/sisl&gt;</vt:lpwstr>
  </property>
  <property fmtid="{D5CDD505-2E9C-101B-9397-08002B2CF9AE}" pid="8" name="MediaServiceImageTags">
    <vt:lpwstr/>
  </property>
</Properties>
</file>